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35.jpg" ContentType="image/jpg"/>
  <Override PartName="/ppt/media/image37.jpg" ContentType="image/jpg"/>
  <Override PartName="/ppt/media/image39.jpg" ContentType="image/jpg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C34A-D73F-4197-8AE8-EED2F2EFBA30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7279C-1343-4DD6-8A68-6A7B39CAE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742" y="198247"/>
            <a:ext cx="7014514" cy="123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974" y="1514514"/>
            <a:ext cx="6858050" cy="295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AC85-69EF-474A-8466-C259445A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799"/>
            <a:ext cx="8079256" cy="553998"/>
          </a:xfrm>
        </p:spPr>
        <p:txBody>
          <a:bodyPr/>
          <a:lstStyle/>
          <a:p>
            <a:r>
              <a:rPr lang="en-IN" sz="36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MODULE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291C4-7B7F-47FB-87F2-6FA3B9B3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74" y="1514514"/>
            <a:ext cx="7162826" cy="514523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31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4544" y="198120"/>
              <a:ext cx="6533388" cy="137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7073" y="423418"/>
            <a:ext cx="5691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SAVE</a:t>
            </a:r>
            <a:r>
              <a:rPr sz="4400" spc="-45" dirty="0"/>
              <a:t> </a:t>
            </a:r>
            <a:r>
              <a:rPr sz="4400" spc="-5" dirty="0"/>
              <a:t>ECOSYSTEM!!!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35940" y="1575257"/>
            <a:ext cx="7984490" cy="582941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Due </a:t>
            </a:r>
            <a:r>
              <a:rPr sz="2700" b="1" spc="-5" dirty="0">
                <a:latin typeface="Comic Sans MS"/>
                <a:cs typeface="Comic Sans MS"/>
              </a:rPr>
              <a:t>to </a:t>
            </a:r>
            <a:r>
              <a:rPr sz="2700" b="1" dirty="0">
                <a:latin typeface="Comic Sans MS"/>
                <a:cs typeface="Comic Sans MS"/>
              </a:rPr>
              <a:t>excessive </a:t>
            </a:r>
            <a:r>
              <a:rPr sz="2700" b="1" spc="-5" dirty="0">
                <a:latin typeface="Comic Sans MS"/>
                <a:cs typeface="Comic Sans MS"/>
              </a:rPr>
              <a:t>exploitation </a:t>
            </a:r>
            <a:r>
              <a:rPr sz="2700" b="1" dirty="0">
                <a:latin typeface="Comic Sans MS"/>
                <a:cs typeface="Comic Sans MS"/>
              </a:rPr>
              <a:t>of </a:t>
            </a:r>
            <a:r>
              <a:rPr sz="2700" b="1" spc="-5" dirty="0">
                <a:latin typeface="Comic Sans MS"/>
                <a:cs typeface="Comic Sans MS"/>
              </a:rPr>
              <a:t>the </a:t>
            </a:r>
            <a:r>
              <a:rPr sz="2700" b="1" dirty="0">
                <a:latin typeface="Comic Sans MS"/>
                <a:cs typeface="Comic Sans MS"/>
              </a:rPr>
              <a:t>plants  and </a:t>
            </a:r>
            <a:r>
              <a:rPr sz="2700" b="1" spc="-5" dirty="0">
                <a:latin typeface="Comic Sans MS"/>
                <a:cs typeface="Comic Sans MS"/>
              </a:rPr>
              <a:t>animal </a:t>
            </a:r>
            <a:r>
              <a:rPr sz="2700" b="1" dirty="0">
                <a:latin typeface="Comic Sans MS"/>
                <a:cs typeface="Comic Sans MS"/>
              </a:rPr>
              <a:t>human </a:t>
            </a:r>
            <a:r>
              <a:rPr sz="2700" b="1" spc="-5" dirty="0">
                <a:latin typeface="Comic Sans MS"/>
                <a:cs typeface="Comic Sans MS"/>
              </a:rPr>
              <a:t>beings </a:t>
            </a:r>
            <a:r>
              <a:rPr sz="2700" b="1" dirty="0">
                <a:latin typeface="Comic Sans MS"/>
                <a:cs typeface="Comic Sans MS"/>
              </a:rPr>
              <a:t>have </a:t>
            </a:r>
            <a:r>
              <a:rPr lang="en-IN" sz="2700" b="1" spc="-5" dirty="0">
                <a:latin typeface="Comic Sans MS"/>
                <a:cs typeface="Comic Sans MS"/>
              </a:rPr>
              <a:t>disturbed</a:t>
            </a:r>
            <a:r>
              <a:rPr sz="2700" b="1" spc="-5" dirty="0">
                <a:latin typeface="Comic Sans MS"/>
                <a:cs typeface="Comic Sans MS"/>
              </a:rPr>
              <a:t> the  </a:t>
            </a:r>
            <a:r>
              <a:rPr sz="2700" b="1" dirty="0">
                <a:latin typeface="Comic Sans MS"/>
                <a:cs typeface="Comic Sans MS"/>
              </a:rPr>
              <a:t>ecosystem.</a:t>
            </a:r>
            <a:endParaRPr sz="2700" dirty="0">
              <a:latin typeface="Comic Sans MS"/>
              <a:cs typeface="Comic Sans MS"/>
            </a:endParaRPr>
          </a:p>
          <a:p>
            <a:pPr marL="355600" marR="137795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  <a:tab pos="3575685" algn="l"/>
              </a:tabLst>
            </a:pPr>
            <a:r>
              <a:rPr sz="2700" b="1" spc="-5" dirty="0">
                <a:latin typeface="Comic Sans MS"/>
                <a:cs typeface="Comic Sans MS"/>
              </a:rPr>
              <a:t>About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1,300</a:t>
            </a:r>
            <a:r>
              <a:rPr sz="2700" b="1" spc="3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plant	species are </a:t>
            </a:r>
            <a:r>
              <a:rPr sz="2700" b="1" spc="-5" dirty="0">
                <a:latin typeface="Comic Sans MS"/>
                <a:cs typeface="Comic Sans MS"/>
              </a:rPr>
              <a:t>endangered  </a:t>
            </a:r>
            <a:r>
              <a:rPr sz="2700" b="1" dirty="0">
                <a:latin typeface="Comic Sans MS"/>
                <a:cs typeface="Comic Sans MS"/>
              </a:rPr>
              <a:t>and </a:t>
            </a:r>
            <a:r>
              <a:rPr sz="2700" b="1" spc="-5" dirty="0">
                <a:latin typeface="Comic Sans MS"/>
                <a:cs typeface="Comic Sans MS"/>
              </a:rPr>
              <a:t>20 </a:t>
            </a:r>
            <a:r>
              <a:rPr sz="2700" b="1" dirty="0">
                <a:latin typeface="Comic Sans MS"/>
                <a:cs typeface="Comic Sans MS"/>
              </a:rPr>
              <a:t>species are </a:t>
            </a:r>
            <a:r>
              <a:rPr sz="2700" b="1" spc="-5" dirty="0">
                <a:latin typeface="Comic Sans MS"/>
                <a:cs typeface="Comic Sans MS"/>
              </a:rPr>
              <a:t>extinct.</a:t>
            </a:r>
            <a:r>
              <a:rPr lang="en-IN" sz="2700" b="1" spc="-5" dirty="0">
                <a:latin typeface="Comic Sans MS"/>
                <a:cs typeface="Comic Sans MS"/>
              </a:rPr>
              <a:t>Quite a </a:t>
            </a:r>
            <a:r>
              <a:rPr sz="2700" b="1" spc="-5" dirty="0">
                <a:latin typeface="Comic Sans MS"/>
                <a:cs typeface="Comic Sans MS"/>
              </a:rPr>
              <a:t>few </a:t>
            </a:r>
            <a:r>
              <a:rPr sz="2700" b="1" dirty="0">
                <a:latin typeface="Comic Sans MS"/>
                <a:cs typeface="Comic Sans MS"/>
              </a:rPr>
              <a:t>animal  species</a:t>
            </a:r>
            <a:r>
              <a:rPr lang="en-IN" sz="2700" b="1" dirty="0">
                <a:latin typeface="Comic Sans MS"/>
                <a:cs typeface="Comic Sans MS"/>
              </a:rPr>
              <a:t> are</a:t>
            </a:r>
            <a:r>
              <a:rPr sz="2700" b="1" spc="-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also</a:t>
            </a:r>
            <a:r>
              <a:rPr lang="en-IN" sz="2700" b="1" dirty="0">
                <a:latin typeface="Comic Sans MS"/>
                <a:cs typeface="Comic Sans MS"/>
              </a:rPr>
              <a:t> endangered and some have become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extinct</a:t>
            </a:r>
            <a:r>
              <a:rPr lang="en-IN" sz="2700" b="1" spc="-5" dirty="0">
                <a:latin typeface="Comic Sans MS"/>
                <a:cs typeface="Comic Sans MS"/>
              </a:rPr>
              <a:t>t</a:t>
            </a:r>
            <a:r>
              <a:rPr sz="2700" b="1" spc="-5" dirty="0">
                <a:latin typeface="Comic Sans MS"/>
                <a:cs typeface="Comic Sans MS"/>
              </a:rPr>
              <a:t>.</a:t>
            </a:r>
            <a:endParaRPr sz="27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The main cause</a:t>
            </a:r>
            <a:r>
              <a:rPr lang="en-IN" sz="2700" b="1" dirty="0">
                <a:latin typeface="Comic Sans MS"/>
                <a:cs typeface="Comic Sans MS"/>
              </a:rPr>
              <a:t>s</a:t>
            </a:r>
            <a:r>
              <a:rPr sz="2700" b="1" dirty="0">
                <a:latin typeface="Comic Sans MS"/>
                <a:cs typeface="Comic Sans MS"/>
              </a:rPr>
              <a:t> of </a:t>
            </a:r>
            <a:r>
              <a:rPr sz="2700" b="1" spc="-5" dirty="0">
                <a:latin typeface="Comic Sans MS"/>
                <a:cs typeface="Comic Sans MS"/>
              </a:rPr>
              <a:t>this extinction </a:t>
            </a:r>
            <a:r>
              <a:rPr lang="en-IN" sz="2700" b="1" spc="-5" dirty="0">
                <a:latin typeface="Comic Sans MS"/>
                <a:cs typeface="Comic Sans MS"/>
              </a:rPr>
              <a:t>is</a:t>
            </a:r>
            <a:r>
              <a:rPr sz="2700" b="1" spc="5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humans.</a:t>
            </a:r>
            <a:endParaRPr sz="27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Pollution</a:t>
            </a:r>
            <a:endParaRPr sz="2700" dirty="0">
              <a:latin typeface="Comic Sans MS"/>
              <a:cs typeface="Comic Sans MS"/>
            </a:endParaRPr>
          </a:p>
          <a:p>
            <a:pPr marL="756285" marR="595630" indent="-287020">
              <a:lnSpc>
                <a:spcPts val="2590"/>
              </a:lnSpc>
              <a:spcBef>
                <a:spcPts val="630"/>
              </a:spcBef>
              <a:tabLst>
                <a:tab pos="5923280" algn="l"/>
              </a:tabLst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b="1" dirty="0">
                <a:latin typeface="Comic Sans MS"/>
                <a:cs typeface="Comic Sans MS"/>
              </a:rPr>
              <a:t>Due </a:t>
            </a:r>
            <a:r>
              <a:rPr sz="2400" b="1" spc="-5" dirty="0">
                <a:latin typeface="Comic Sans MS"/>
                <a:cs typeface="Comic Sans MS"/>
              </a:rPr>
              <a:t>to chemical </a:t>
            </a:r>
            <a:r>
              <a:rPr sz="2400" b="1" dirty="0">
                <a:latin typeface="Comic Sans MS"/>
                <a:cs typeface="Comic Sans MS"/>
              </a:rPr>
              <a:t>and </a:t>
            </a:r>
            <a:r>
              <a:rPr sz="2400" b="1" spc="-5" dirty="0">
                <a:latin typeface="Comic Sans MS"/>
                <a:cs typeface="Comic Sans MS"/>
              </a:rPr>
              <a:t>industrial waste, </a:t>
            </a:r>
            <a:r>
              <a:rPr sz="2400" b="1" dirty="0">
                <a:latin typeface="Comic Sans MS"/>
                <a:cs typeface="Comic Sans MS"/>
              </a:rPr>
              <a:t>acid  </a:t>
            </a:r>
            <a:r>
              <a:rPr sz="2400" b="1" spc="-10" dirty="0">
                <a:latin typeface="Comic Sans MS"/>
                <a:cs typeface="Comic Sans MS"/>
              </a:rPr>
              <a:t>deposits, </a:t>
            </a:r>
            <a:r>
              <a:rPr sz="2400" b="1" spc="-5" dirty="0">
                <a:latin typeface="Comic Sans MS"/>
                <a:cs typeface="Comic Sans MS"/>
              </a:rPr>
              <a:t>introduction </a:t>
            </a:r>
            <a:r>
              <a:rPr sz="2400" b="1" dirty="0">
                <a:latin typeface="Comic Sans MS"/>
                <a:cs typeface="Comic Sans MS"/>
              </a:rPr>
              <a:t>of alien species and  </a:t>
            </a:r>
            <a:r>
              <a:rPr sz="2400" b="1" spc="-5" dirty="0">
                <a:latin typeface="Comic Sans MS"/>
                <a:cs typeface="Comic Sans MS"/>
              </a:rPr>
              <a:t>reckless </a:t>
            </a:r>
            <a:r>
              <a:rPr sz="2400" b="1" dirty="0">
                <a:latin typeface="Comic Sans MS"/>
                <a:cs typeface="Comic Sans MS"/>
              </a:rPr>
              <a:t>cutting of </a:t>
            </a:r>
            <a:r>
              <a:rPr sz="2400" b="1" spc="-5" dirty="0">
                <a:latin typeface="Comic Sans MS"/>
                <a:cs typeface="Comic Sans MS"/>
              </a:rPr>
              <a:t>the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forests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to	bring</a:t>
            </a:r>
            <a:r>
              <a:rPr sz="2400" b="1" spc="-10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land  </a:t>
            </a:r>
            <a:r>
              <a:rPr sz="2400" b="1" spc="-5" dirty="0">
                <a:latin typeface="Comic Sans MS"/>
                <a:cs typeface="Comic Sans MS"/>
              </a:rPr>
              <a:t>under cultivation </a:t>
            </a:r>
            <a:r>
              <a:rPr sz="2400" b="1" dirty="0">
                <a:latin typeface="Comic Sans MS"/>
                <a:cs typeface="Comic Sans MS"/>
              </a:rPr>
              <a:t>and </a:t>
            </a:r>
            <a:r>
              <a:rPr sz="2400" b="1" spc="-5" dirty="0">
                <a:latin typeface="Comic Sans MS"/>
                <a:cs typeface="Comic Sans MS"/>
              </a:rPr>
              <a:t>inhabitation, the  ecosystem is also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imbalanced.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4811" y="0"/>
              <a:ext cx="5512308" cy="1243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3244" y="600455"/>
              <a:ext cx="4474463" cy="1252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6875" marR="5080" indent="-4089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STEPS </a:t>
            </a:r>
            <a:r>
              <a:rPr spc="-5" dirty="0"/>
              <a:t>TAKEN</a:t>
            </a:r>
            <a:r>
              <a:rPr spc="-50" dirty="0"/>
              <a:t> </a:t>
            </a:r>
            <a:r>
              <a:rPr dirty="0"/>
              <a:t>BY  </a:t>
            </a:r>
            <a:r>
              <a:rPr spc="-5" dirty="0"/>
              <a:t>GOVERNMENT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537461"/>
            <a:ext cx="8247380" cy="54400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5240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Fourteen </a:t>
            </a:r>
            <a:r>
              <a:rPr sz="2700" b="1" spc="-5" dirty="0">
                <a:latin typeface="Comic Sans MS"/>
                <a:cs typeface="Comic Sans MS"/>
              </a:rPr>
              <a:t>biosphere reserves </a:t>
            </a:r>
            <a:r>
              <a:rPr sz="2700" b="1" dirty="0">
                <a:latin typeface="Comic Sans MS"/>
                <a:cs typeface="Comic Sans MS"/>
              </a:rPr>
              <a:t>have </a:t>
            </a:r>
            <a:r>
              <a:rPr sz="2700" b="1" spc="-5" dirty="0">
                <a:latin typeface="Comic Sans MS"/>
                <a:cs typeface="Comic Sans MS"/>
              </a:rPr>
              <a:t>been </a:t>
            </a:r>
            <a:r>
              <a:rPr sz="2700" b="1" dirty="0">
                <a:latin typeface="Comic Sans MS"/>
                <a:cs typeface="Comic Sans MS"/>
              </a:rPr>
              <a:t>set </a:t>
            </a:r>
            <a:r>
              <a:rPr sz="2700" b="1" spc="-5" dirty="0">
                <a:latin typeface="Comic Sans MS"/>
                <a:cs typeface="Comic Sans MS"/>
              </a:rPr>
              <a:t>up  in the </a:t>
            </a:r>
            <a:r>
              <a:rPr sz="2700" b="1" dirty="0">
                <a:latin typeface="Comic Sans MS"/>
                <a:cs typeface="Comic Sans MS"/>
              </a:rPr>
              <a:t>country </a:t>
            </a:r>
            <a:r>
              <a:rPr sz="2700" b="1" spc="-5" dirty="0">
                <a:latin typeface="Comic Sans MS"/>
                <a:cs typeface="Comic Sans MS"/>
              </a:rPr>
              <a:t>to protect flora </a:t>
            </a:r>
            <a:r>
              <a:rPr sz="2700" b="1" dirty="0">
                <a:latin typeface="Comic Sans MS"/>
                <a:cs typeface="Comic Sans MS"/>
              </a:rPr>
              <a:t>and</a:t>
            </a:r>
            <a:r>
              <a:rPr sz="2700" b="1" spc="3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fauna.</a:t>
            </a:r>
            <a:endParaRPr sz="2700">
              <a:latin typeface="Comic Sans MS"/>
              <a:cs typeface="Comic Sans MS"/>
            </a:endParaRPr>
          </a:p>
          <a:p>
            <a:pPr marL="887730" lvl="1" indent="-41783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887094" algn="l"/>
                <a:tab pos="887730" algn="l"/>
                <a:tab pos="1509395" algn="l"/>
              </a:tabLst>
            </a:pPr>
            <a:r>
              <a:rPr sz="2400" b="1" spc="-5" dirty="0">
                <a:latin typeface="Comic Sans MS"/>
                <a:cs typeface="Comic Sans MS"/>
              </a:rPr>
              <a:t>the	Sunderbans in </a:t>
            </a:r>
            <a:r>
              <a:rPr sz="2400" b="1" dirty="0">
                <a:latin typeface="Comic Sans MS"/>
                <a:cs typeface="Comic Sans MS"/>
              </a:rPr>
              <a:t>the West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Bengal.</a:t>
            </a:r>
            <a:endParaRPr sz="2400">
              <a:latin typeface="Comic Sans MS"/>
              <a:cs typeface="Comic Sans MS"/>
            </a:endParaRPr>
          </a:p>
          <a:p>
            <a:pPr marL="887730" lvl="1" indent="-417830">
              <a:lnSpc>
                <a:spcPct val="100000"/>
              </a:lnSpc>
              <a:buFont typeface="Arial"/>
              <a:buChar char="–"/>
              <a:tabLst>
                <a:tab pos="887094" algn="l"/>
                <a:tab pos="887730" algn="l"/>
              </a:tabLst>
            </a:pPr>
            <a:r>
              <a:rPr sz="2400" b="1" spc="-5" dirty="0">
                <a:latin typeface="Comic Sans MS"/>
                <a:cs typeface="Comic Sans MS"/>
              </a:rPr>
              <a:t>Nanda </a:t>
            </a:r>
            <a:r>
              <a:rPr sz="2400" b="1" dirty="0">
                <a:latin typeface="Comic Sans MS"/>
                <a:cs typeface="Comic Sans MS"/>
              </a:rPr>
              <a:t>Devi </a:t>
            </a:r>
            <a:r>
              <a:rPr sz="2400" b="1" spc="-5" dirty="0">
                <a:latin typeface="Comic Sans MS"/>
                <a:cs typeface="Comic Sans MS"/>
              </a:rPr>
              <a:t>in Uttaranchal.</a:t>
            </a:r>
            <a:endParaRPr sz="2400">
              <a:latin typeface="Comic Sans MS"/>
              <a:cs typeface="Comic Sans MS"/>
            </a:endParaRPr>
          </a:p>
          <a:p>
            <a:pPr marL="887730" lvl="1" indent="-417830">
              <a:lnSpc>
                <a:spcPct val="100000"/>
              </a:lnSpc>
              <a:buFont typeface="Arial"/>
              <a:buChar char="–"/>
              <a:tabLst>
                <a:tab pos="887094" algn="l"/>
                <a:tab pos="887730" algn="l"/>
                <a:tab pos="1509395" algn="l"/>
              </a:tabLst>
            </a:pPr>
            <a:r>
              <a:rPr sz="2400" b="1" spc="-5" dirty="0">
                <a:latin typeface="Comic Sans MS"/>
                <a:cs typeface="Comic Sans MS"/>
              </a:rPr>
              <a:t>the	</a:t>
            </a:r>
            <a:r>
              <a:rPr sz="2400" b="1" dirty="0">
                <a:latin typeface="Comic Sans MS"/>
                <a:cs typeface="Comic Sans MS"/>
              </a:rPr>
              <a:t>Gulf of </a:t>
            </a:r>
            <a:r>
              <a:rPr sz="2400" b="1" spc="-5" dirty="0">
                <a:latin typeface="Comic Sans MS"/>
                <a:cs typeface="Comic Sans MS"/>
              </a:rPr>
              <a:t>Mannar in </a:t>
            </a:r>
            <a:r>
              <a:rPr sz="2400" b="1" dirty="0">
                <a:latin typeface="Comic Sans MS"/>
                <a:cs typeface="Comic Sans MS"/>
              </a:rPr>
              <a:t>Tamil</a:t>
            </a:r>
            <a:r>
              <a:rPr sz="2400" b="1" spc="1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Nadu.</a:t>
            </a:r>
            <a:endParaRPr sz="2400">
              <a:latin typeface="Comic Sans MS"/>
              <a:cs typeface="Comic Sans MS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the </a:t>
            </a:r>
            <a:r>
              <a:rPr sz="2400" b="1" dirty="0">
                <a:latin typeface="Comic Sans MS"/>
                <a:cs typeface="Comic Sans MS"/>
              </a:rPr>
              <a:t>Nilgiris </a:t>
            </a:r>
            <a:r>
              <a:rPr sz="2400" b="1" spc="-5" dirty="0">
                <a:latin typeface="Comic Sans MS"/>
                <a:cs typeface="Comic Sans MS"/>
              </a:rPr>
              <a:t>in </a:t>
            </a:r>
            <a:r>
              <a:rPr sz="2400" b="1" dirty="0">
                <a:latin typeface="Comic Sans MS"/>
                <a:cs typeface="Comic Sans MS"/>
              </a:rPr>
              <a:t>Kerala, </a:t>
            </a:r>
            <a:r>
              <a:rPr sz="2400" b="1" spc="-5" dirty="0">
                <a:latin typeface="Comic Sans MS"/>
                <a:cs typeface="Comic Sans MS"/>
              </a:rPr>
              <a:t>Karnataka </a:t>
            </a:r>
            <a:r>
              <a:rPr sz="2400" b="1" dirty="0">
                <a:latin typeface="Comic Sans MS"/>
                <a:cs typeface="Comic Sans MS"/>
              </a:rPr>
              <a:t>and </a:t>
            </a:r>
            <a:r>
              <a:rPr sz="2400" b="1" spc="-5" dirty="0">
                <a:latin typeface="Comic Sans MS"/>
                <a:cs typeface="Comic Sans MS"/>
              </a:rPr>
              <a:t>Tamil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Nadu.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ts val="29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Government has also </a:t>
            </a:r>
            <a:r>
              <a:rPr sz="2700" b="1" spc="-5" dirty="0">
                <a:latin typeface="Comic Sans MS"/>
                <a:cs typeface="Comic Sans MS"/>
              </a:rPr>
              <a:t>provided </a:t>
            </a:r>
            <a:r>
              <a:rPr sz="2700" b="1" dirty="0">
                <a:latin typeface="Comic Sans MS"/>
                <a:cs typeface="Comic Sans MS"/>
              </a:rPr>
              <a:t>Financial</a:t>
            </a:r>
            <a:r>
              <a:rPr sz="2700" b="1" spc="25" dirty="0">
                <a:latin typeface="Comic Sans MS"/>
                <a:cs typeface="Comic Sans MS"/>
              </a:rPr>
              <a:t> </a:t>
            </a:r>
            <a:r>
              <a:rPr sz="2700" b="1" spc="-10" dirty="0">
                <a:latin typeface="Comic Sans MS"/>
                <a:cs typeface="Comic Sans MS"/>
              </a:rPr>
              <a:t>and</a:t>
            </a:r>
            <a:endParaRPr sz="2700">
              <a:latin typeface="Comic Sans MS"/>
              <a:cs typeface="Comic Sans MS"/>
            </a:endParaRPr>
          </a:p>
          <a:p>
            <a:pPr marL="355600" marR="5080">
              <a:lnSpc>
                <a:spcPct val="80000"/>
              </a:lnSpc>
              <a:spcBef>
                <a:spcPts val="325"/>
              </a:spcBef>
            </a:pPr>
            <a:r>
              <a:rPr sz="2700" b="1" spc="-5" dirty="0">
                <a:latin typeface="Comic Sans MS"/>
                <a:cs typeface="Comic Sans MS"/>
              </a:rPr>
              <a:t>technical assistance to </a:t>
            </a:r>
            <a:r>
              <a:rPr sz="2700" b="1" dirty="0">
                <a:latin typeface="Comic Sans MS"/>
                <a:cs typeface="Comic Sans MS"/>
              </a:rPr>
              <a:t>many </a:t>
            </a:r>
            <a:r>
              <a:rPr sz="2700" b="1" spc="-5" dirty="0">
                <a:latin typeface="Comic Sans MS"/>
                <a:cs typeface="Comic Sans MS"/>
              </a:rPr>
              <a:t>Botanical </a:t>
            </a:r>
            <a:r>
              <a:rPr sz="2700" b="1" dirty="0">
                <a:latin typeface="Comic Sans MS"/>
                <a:cs typeface="Comic Sans MS"/>
              </a:rPr>
              <a:t>Gardens  since</a:t>
            </a:r>
            <a:r>
              <a:rPr sz="2700" b="1" spc="-5" dirty="0">
                <a:latin typeface="Comic Sans MS"/>
                <a:cs typeface="Comic Sans MS"/>
              </a:rPr>
              <a:t> 1992.</a:t>
            </a:r>
            <a:endParaRPr sz="2700">
              <a:latin typeface="Comic Sans MS"/>
              <a:cs typeface="Comic Sans MS"/>
            </a:endParaRPr>
          </a:p>
          <a:p>
            <a:pPr marL="355600" marR="26162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Many </a:t>
            </a:r>
            <a:r>
              <a:rPr sz="2700" b="1" spc="-5" dirty="0">
                <a:latin typeface="Comic Sans MS"/>
                <a:cs typeface="Comic Sans MS"/>
              </a:rPr>
              <a:t>project </a:t>
            </a:r>
            <a:r>
              <a:rPr sz="2700" b="1" dirty="0">
                <a:latin typeface="Comic Sans MS"/>
                <a:cs typeface="Comic Sans MS"/>
              </a:rPr>
              <a:t>have </a:t>
            </a:r>
            <a:r>
              <a:rPr sz="2700" b="1" spc="-5" dirty="0">
                <a:latin typeface="Comic Sans MS"/>
                <a:cs typeface="Comic Sans MS"/>
              </a:rPr>
              <a:t>been introduced by the  government </a:t>
            </a:r>
            <a:r>
              <a:rPr sz="2700" b="1" dirty="0">
                <a:latin typeface="Comic Sans MS"/>
                <a:cs typeface="Comic Sans MS"/>
              </a:rPr>
              <a:t>like Project Tiger, Project </a:t>
            </a:r>
            <a:r>
              <a:rPr sz="2700" b="1" spc="-5" dirty="0">
                <a:latin typeface="Comic Sans MS"/>
                <a:cs typeface="Comic Sans MS"/>
              </a:rPr>
              <a:t>Rhino,  </a:t>
            </a:r>
            <a:r>
              <a:rPr sz="2700" b="1" dirty="0">
                <a:latin typeface="Comic Sans MS"/>
                <a:cs typeface="Comic Sans MS"/>
              </a:rPr>
              <a:t>Project Great </a:t>
            </a:r>
            <a:r>
              <a:rPr sz="2700" b="1" spc="-5" dirty="0">
                <a:latin typeface="Comic Sans MS"/>
                <a:cs typeface="Comic Sans MS"/>
              </a:rPr>
              <a:t>Indian</a:t>
            </a:r>
            <a:r>
              <a:rPr sz="2700" b="1" spc="2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Bustard.</a:t>
            </a:r>
            <a:endParaRPr sz="2700">
              <a:latin typeface="Comic Sans MS"/>
              <a:cs typeface="Comic Sans MS"/>
            </a:endParaRPr>
          </a:p>
          <a:p>
            <a:pPr marL="355600" indent="-342900">
              <a:lnSpc>
                <a:spcPts val="29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Government has also setup </a:t>
            </a:r>
            <a:r>
              <a:rPr sz="2700" b="1" spc="-5" dirty="0">
                <a:latin typeface="Comic Sans MS"/>
                <a:cs typeface="Comic Sans MS"/>
              </a:rPr>
              <a:t>89 </a:t>
            </a:r>
            <a:r>
              <a:rPr sz="2700" b="1" dirty="0">
                <a:latin typeface="Comic Sans MS"/>
                <a:cs typeface="Comic Sans MS"/>
              </a:rPr>
              <a:t>National</a:t>
            </a:r>
            <a:r>
              <a:rPr sz="2700" b="1" spc="-4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Parks,</a:t>
            </a:r>
            <a:endParaRPr sz="2700">
              <a:latin typeface="Comic Sans MS"/>
              <a:cs typeface="Comic Sans MS"/>
            </a:endParaRPr>
          </a:p>
          <a:p>
            <a:pPr marL="355600" marR="83185">
              <a:lnSpc>
                <a:spcPts val="2590"/>
              </a:lnSpc>
              <a:spcBef>
                <a:spcPts val="300"/>
              </a:spcBef>
            </a:pPr>
            <a:r>
              <a:rPr sz="2700" b="1" spc="-5" dirty="0">
                <a:latin typeface="Comic Sans MS"/>
                <a:cs typeface="Comic Sans MS"/>
              </a:rPr>
              <a:t>49 </a:t>
            </a:r>
            <a:r>
              <a:rPr sz="2700" b="1" dirty="0">
                <a:latin typeface="Comic Sans MS"/>
                <a:cs typeface="Comic Sans MS"/>
              </a:rPr>
              <a:t>Wildlife sanctuaries and </a:t>
            </a:r>
            <a:r>
              <a:rPr sz="2700" b="1" spc="-5" dirty="0">
                <a:latin typeface="Comic Sans MS"/>
                <a:cs typeface="Comic Sans MS"/>
              </a:rPr>
              <a:t>Zoological gardens  take </a:t>
            </a:r>
            <a:r>
              <a:rPr sz="2700" b="1" dirty="0">
                <a:latin typeface="Comic Sans MS"/>
                <a:cs typeface="Comic Sans MS"/>
              </a:rPr>
              <a:t>care of Natural </a:t>
            </a:r>
            <a:r>
              <a:rPr sz="2700" b="1" spc="-5" dirty="0">
                <a:latin typeface="Comic Sans MS"/>
                <a:cs typeface="Comic Sans MS"/>
              </a:rPr>
              <a:t>heritage.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704" y="0"/>
              <a:ext cx="8004048" cy="1243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8879" y="595883"/>
              <a:ext cx="4203192" cy="1252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2764" marR="5080" indent="-1790064">
              <a:lnSpc>
                <a:spcPts val="4760"/>
              </a:lnSpc>
              <a:spcBef>
                <a:spcPts val="285"/>
              </a:spcBef>
            </a:pPr>
            <a:r>
              <a:rPr spc="-5" dirty="0"/>
              <a:t>TROPICAL THORN FOREST  </a:t>
            </a:r>
            <a:r>
              <a:rPr spc="-10" dirty="0"/>
              <a:t>AND</a:t>
            </a:r>
            <a:r>
              <a:rPr spc="-15" dirty="0"/>
              <a:t> </a:t>
            </a:r>
            <a:r>
              <a:rPr spc="-5" dirty="0"/>
              <a:t>SCRUBS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1461261"/>
            <a:ext cx="8568690" cy="524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Receive </a:t>
            </a:r>
            <a:r>
              <a:rPr sz="2700" b="1" dirty="0">
                <a:latin typeface="Comic Sans MS"/>
                <a:cs typeface="Comic Sans MS"/>
              </a:rPr>
              <a:t>less </a:t>
            </a:r>
            <a:r>
              <a:rPr sz="2700" b="1" spc="-5" dirty="0">
                <a:latin typeface="Comic Sans MS"/>
                <a:cs typeface="Comic Sans MS"/>
              </a:rPr>
              <a:t>than 70cm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rainfall.</a:t>
            </a:r>
            <a:endParaRPr sz="27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852805" algn="l"/>
              </a:tabLst>
            </a:pPr>
            <a:r>
              <a:rPr sz="2700" b="1" spc="-5" dirty="0">
                <a:latin typeface="Comic Sans MS"/>
                <a:cs typeface="Comic Sans MS"/>
              </a:rPr>
              <a:t>It	</a:t>
            </a:r>
            <a:r>
              <a:rPr sz="2700" b="1" dirty="0">
                <a:latin typeface="Comic Sans MS"/>
                <a:cs typeface="Comic Sans MS"/>
              </a:rPr>
              <a:t>consist </a:t>
            </a:r>
            <a:r>
              <a:rPr sz="2700" b="1" spc="-5" dirty="0">
                <a:latin typeface="Comic Sans MS"/>
                <a:cs typeface="Comic Sans MS"/>
              </a:rPr>
              <a:t>thorny bushes, scrubs,</a:t>
            </a:r>
            <a:r>
              <a:rPr sz="2700" b="1" spc="-1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trees.</a:t>
            </a:r>
            <a:endParaRPr sz="2700" dirty="0">
              <a:latin typeface="Comic Sans MS"/>
              <a:cs typeface="Comic Sans MS"/>
            </a:endParaRPr>
          </a:p>
          <a:p>
            <a:pPr marL="355600" marR="1777364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Trees </a:t>
            </a:r>
            <a:r>
              <a:rPr sz="2700" b="1" spc="-5" dirty="0">
                <a:latin typeface="Comic Sans MS"/>
                <a:cs typeface="Comic Sans MS"/>
              </a:rPr>
              <a:t>have deep roots in </a:t>
            </a:r>
            <a:r>
              <a:rPr sz="2700" b="1" dirty="0">
                <a:latin typeface="Comic Sans MS"/>
                <a:cs typeface="Comic Sans MS"/>
              </a:rPr>
              <a:t>order </a:t>
            </a:r>
            <a:r>
              <a:rPr sz="2700" b="1" spc="-5" dirty="0">
                <a:latin typeface="Comic Sans MS"/>
                <a:cs typeface="Comic Sans MS"/>
              </a:rPr>
              <a:t>to </a:t>
            </a:r>
            <a:r>
              <a:rPr sz="2700" b="1" dirty="0">
                <a:latin typeface="Comic Sans MS"/>
                <a:cs typeface="Comic Sans MS"/>
              </a:rPr>
              <a:t>get  moisture.</a:t>
            </a:r>
            <a:endParaRPr sz="2700" dirty="0">
              <a:latin typeface="Comic Sans MS"/>
              <a:cs typeface="Comic Sans MS"/>
            </a:endParaRPr>
          </a:p>
          <a:p>
            <a:pPr marL="355600" marR="15925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Leaves are </a:t>
            </a:r>
            <a:r>
              <a:rPr sz="2700" b="1" spc="-5" dirty="0">
                <a:latin typeface="Comic Sans MS"/>
                <a:cs typeface="Comic Sans MS"/>
              </a:rPr>
              <a:t>thick </a:t>
            </a:r>
            <a:r>
              <a:rPr sz="2700" b="1" dirty="0">
                <a:latin typeface="Comic Sans MS"/>
                <a:cs typeface="Comic Sans MS"/>
              </a:rPr>
              <a:t>and small </a:t>
            </a:r>
            <a:r>
              <a:rPr sz="2700" b="1" spc="-5" dirty="0">
                <a:latin typeface="Comic Sans MS"/>
                <a:cs typeface="Comic Sans MS"/>
              </a:rPr>
              <a:t>for </a:t>
            </a:r>
            <a:r>
              <a:rPr sz="2700" b="1" dirty="0">
                <a:latin typeface="Comic Sans MS"/>
                <a:cs typeface="Comic Sans MS"/>
              </a:rPr>
              <a:t>minimum  </a:t>
            </a:r>
            <a:r>
              <a:rPr sz="2700" b="1" spc="-5" dirty="0">
                <a:latin typeface="Comic Sans MS"/>
                <a:cs typeface="Comic Sans MS"/>
              </a:rPr>
              <a:t>evaporation.</a:t>
            </a:r>
            <a:endParaRPr sz="2700" dirty="0">
              <a:latin typeface="Comic Sans MS"/>
              <a:cs typeface="Comic Sans MS"/>
            </a:endParaRPr>
          </a:p>
          <a:p>
            <a:pPr marL="504825" indent="-492759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504825" algn="l"/>
                <a:tab pos="505459" algn="l"/>
              </a:tabLst>
            </a:pPr>
            <a:r>
              <a:rPr sz="2700" b="1" spc="-5" dirty="0">
                <a:latin typeface="Comic Sans MS"/>
                <a:cs typeface="Comic Sans MS"/>
              </a:rPr>
              <a:t>Areas </a:t>
            </a:r>
            <a:r>
              <a:rPr sz="2700" b="1" dirty="0">
                <a:latin typeface="Comic Sans MS"/>
                <a:cs typeface="Comic Sans MS"/>
              </a:rPr>
              <a:t>covered</a:t>
            </a:r>
            <a:endParaRPr sz="2700" dirty="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Comic Sans MS"/>
                <a:cs typeface="Comic Sans MS"/>
              </a:rPr>
              <a:t>Gujarat, </a:t>
            </a:r>
            <a:r>
              <a:rPr sz="2400" b="1" spc="-5" dirty="0">
                <a:latin typeface="Comic Sans MS"/>
                <a:cs typeface="Comic Sans MS"/>
              </a:rPr>
              <a:t>Rajasthan, </a:t>
            </a:r>
            <a:r>
              <a:rPr sz="2400" b="1" dirty="0">
                <a:latin typeface="Comic Sans MS"/>
                <a:cs typeface="Comic Sans MS"/>
              </a:rPr>
              <a:t>Madhya Pradesh, </a:t>
            </a:r>
            <a:r>
              <a:rPr sz="2400" b="1" spc="-5" dirty="0">
                <a:latin typeface="Comic Sans MS"/>
                <a:cs typeface="Comic Sans MS"/>
              </a:rPr>
              <a:t>Chhattisgarh,  Uttar </a:t>
            </a:r>
            <a:r>
              <a:rPr sz="2400" b="1" dirty="0">
                <a:latin typeface="Comic Sans MS"/>
                <a:cs typeface="Comic Sans MS"/>
              </a:rPr>
              <a:t>Pradesh and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Haryana.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22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Vegetation</a:t>
            </a:r>
            <a:r>
              <a:rPr sz="2700" b="1" spc="1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covered</a:t>
            </a:r>
            <a:endParaRPr sz="2700" dirty="0">
              <a:latin typeface="Comic Sans MS"/>
              <a:cs typeface="Comic Sans MS"/>
            </a:endParaRPr>
          </a:p>
          <a:p>
            <a:pPr marL="756285" lvl="1" indent="-287020">
              <a:lnSpc>
                <a:spcPts val="2875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Acacias, palms, euphorbias </a:t>
            </a:r>
            <a:r>
              <a:rPr sz="2400" b="1" dirty="0">
                <a:latin typeface="Comic Sans MS"/>
                <a:cs typeface="Comic Sans MS"/>
              </a:rPr>
              <a:t>and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cacti.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Animals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found</a:t>
            </a:r>
            <a:endParaRPr sz="2700" dirty="0">
              <a:latin typeface="Comic Sans MS"/>
              <a:cs typeface="Comic Sans MS"/>
            </a:endParaRPr>
          </a:p>
          <a:p>
            <a:pPr marL="756285" marR="64135" lvl="1" indent="-287020">
              <a:lnSpc>
                <a:spcPts val="23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omic Sans MS"/>
                <a:cs typeface="Comic Sans MS"/>
              </a:rPr>
              <a:t>rats, </a:t>
            </a:r>
            <a:r>
              <a:rPr sz="2400" b="1" dirty="0">
                <a:latin typeface="Comic Sans MS"/>
                <a:cs typeface="Comic Sans MS"/>
              </a:rPr>
              <a:t>mice, </a:t>
            </a:r>
            <a:r>
              <a:rPr sz="2400" b="1" spc="-5" dirty="0">
                <a:latin typeface="Comic Sans MS"/>
                <a:cs typeface="Comic Sans MS"/>
              </a:rPr>
              <a:t>rabbits, fox, wolf, tiger, </a:t>
            </a:r>
            <a:r>
              <a:rPr sz="2400" b="1" dirty="0">
                <a:latin typeface="Comic Sans MS"/>
                <a:cs typeface="Comic Sans MS"/>
              </a:rPr>
              <a:t>lion, </a:t>
            </a:r>
            <a:r>
              <a:rPr sz="2400" b="1" spc="-5" dirty="0">
                <a:latin typeface="Comic Sans MS"/>
                <a:cs typeface="Comic Sans MS"/>
              </a:rPr>
              <a:t>wild ass,  </a:t>
            </a:r>
            <a:r>
              <a:rPr sz="2400" b="1" dirty="0">
                <a:latin typeface="Comic Sans MS"/>
                <a:cs typeface="Comic Sans MS"/>
              </a:rPr>
              <a:t>horses and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camels.</a:t>
            </a:r>
            <a:endParaRPr sz="2400" dirty="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86600" y="643126"/>
            <a:ext cx="2022348" cy="3624073"/>
            <a:chOff x="6053328" y="643127"/>
            <a:chExt cx="3055620" cy="2437130"/>
          </a:xfrm>
        </p:grpSpPr>
        <p:sp>
          <p:nvSpPr>
            <p:cNvPr id="9" name="object 9"/>
            <p:cNvSpPr/>
            <p:nvPr/>
          </p:nvSpPr>
          <p:spPr>
            <a:xfrm>
              <a:off x="6053328" y="643127"/>
              <a:ext cx="3055620" cy="24368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400" y="838199"/>
              <a:ext cx="2467355" cy="1848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3791" y="243840"/>
              <a:ext cx="6374892" cy="1371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6320" y="469519"/>
            <a:ext cx="5535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MONTANE</a:t>
            </a:r>
            <a:r>
              <a:rPr sz="4400" spc="-75" dirty="0"/>
              <a:t> </a:t>
            </a:r>
            <a:r>
              <a:rPr sz="4400" dirty="0"/>
              <a:t>FOREST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31140" y="1537461"/>
            <a:ext cx="8663940" cy="53409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286004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These </a:t>
            </a:r>
            <a:r>
              <a:rPr sz="2700" b="1" spc="-5" dirty="0">
                <a:latin typeface="Comic Sans MS"/>
                <a:cs typeface="Comic Sans MS"/>
              </a:rPr>
              <a:t>forest </a:t>
            </a:r>
            <a:r>
              <a:rPr sz="2700" b="1" dirty="0">
                <a:latin typeface="Comic Sans MS"/>
                <a:cs typeface="Comic Sans MS"/>
              </a:rPr>
              <a:t>are </a:t>
            </a:r>
            <a:r>
              <a:rPr sz="2700" b="1" spc="-5" dirty="0">
                <a:latin typeface="Comic Sans MS"/>
                <a:cs typeface="Comic Sans MS"/>
              </a:rPr>
              <a:t>found between  </a:t>
            </a:r>
            <a:r>
              <a:rPr lang="en-IN" sz="2700" b="1" spc="-5" dirty="0">
                <a:latin typeface="Comic Sans MS"/>
                <a:cs typeface="Comic Sans MS"/>
              </a:rPr>
              <a:t> a height of </a:t>
            </a:r>
            <a:r>
              <a:rPr sz="2700" b="1" spc="-5" dirty="0">
                <a:latin typeface="Comic Sans MS"/>
                <a:cs typeface="Comic Sans MS"/>
              </a:rPr>
              <a:t>1000m to</a:t>
            </a:r>
            <a:r>
              <a:rPr sz="2700" b="1" spc="2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2000m.</a:t>
            </a:r>
            <a:endParaRPr sz="27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915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These are </a:t>
            </a:r>
            <a:r>
              <a:rPr sz="2700" b="1" spc="-5" dirty="0">
                <a:latin typeface="Comic Sans MS"/>
                <a:cs typeface="Comic Sans MS"/>
              </a:rPr>
              <a:t>used extensively</a:t>
            </a:r>
            <a:r>
              <a:rPr sz="2700" b="1" spc="-2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for</a:t>
            </a:r>
            <a:endParaRPr sz="2700" dirty="0">
              <a:latin typeface="Comic Sans MS"/>
              <a:cs typeface="Comic Sans MS"/>
            </a:endParaRPr>
          </a:p>
          <a:p>
            <a:pPr marL="355600" marR="3035300">
              <a:lnSpc>
                <a:spcPts val="2590"/>
              </a:lnSpc>
              <a:spcBef>
                <a:spcPts val="300"/>
              </a:spcBef>
              <a:tabLst>
                <a:tab pos="1054735" algn="l"/>
              </a:tabLst>
            </a:pPr>
            <a:r>
              <a:rPr sz="2700" b="1" dirty="0">
                <a:latin typeface="Comic Sans MS"/>
                <a:cs typeface="Comic Sans MS"/>
              </a:rPr>
              <a:t>grazing </a:t>
            </a:r>
            <a:r>
              <a:rPr sz="2700" b="1" spc="-5" dirty="0">
                <a:latin typeface="Comic Sans MS"/>
                <a:cs typeface="Comic Sans MS"/>
              </a:rPr>
              <a:t>by nomadic tribes </a:t>
            </a:r>
            <a:r>
              <a:rPr sz="2700" b="1" dirty="0">
                <a:latin typeface="Comic Sans MS"/>
                <a:cs typeface="Comic Sans MS"/>
              </a:rPr>
              <a:t>like  </a:t>
            </a:r>
            <a:r>
              <a:rPr sz="2700" b="1" spc="-5" dirty="0">
                <a:latin typeface="Comic Sans MS"/>
                <a:cs typeface="Comic Sans MS"/>
              </a:rPr>
              <a:t>the	Gujjars </a:t>
            </a:r>
            <a:r>
              <a:rPr sz="2700" b="1" dirty="0">
                <a:latin typeface="Comic Sans MS"/>
                <a:cs typeface="Comic Sans MS"/>
              </a:rPr>
              <a:t>and </a:t>
            </a:r>
            <a:r>
              <a:rPr sz="2700" b="1" spc="-5" dirty="0">
                <a:latin typeface="Comic Sans MS"/>
                <a:cs typeface="Comic Sans MS"/>
              </a:rPr>
              <a:t>the</a:t>
            </a:r>
            <a:r>
              <a:rPr sz="2700" b="1" spc="-6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Bakarwals.</a:t>
            </a:r>
            <a:endParaRPr sz="27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Areas</a:t>
            </a:r>
            <a:r>
              <a:rPr sz="2700" b="1" spc="-1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covered</a:t>
            </a:r>
            <a:endParaRPr sz="2700" dirty="0">
              <a:latin typeface="Comic Sans MS"/>
              <a:cs typeface="Comic Sans MS"/>
            </a:endParaRPr>
          </a:p>
          <a:p>
            <a:pPr marL="756285" lvl="1" indent="-287020">
              <a:lnSpc>
                <a:spcPts val="2875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tropical to the tundra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region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omic Sans MS"/>
                <a:cs typeface="Comic Sans MS"/>
              </a:rPr>
              <a:t>Vegetation</a:t>
            </a:r>
            <a:r>
              <a:rPr sz="2700" b="1" spc="20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found</a:t>
            </a:r>
            <a:endParaRPr sz="2700" dirty="0">
              <a:latin typeface="Comic Sans MS"/>
              <a:cs typeface="Comic Sans MS"/>
            </a:endParaRPr>
          </a:p>
          <a:p>
            <a:pPr marL="756285" lvl="1" indent="-287020">
              <a:lnSpc>
                <a:spcPts val="259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Oaks, chestnuts predominate, </a:t>
            </a:r>
            <a:r>
              <a:rPr sz="2400" b="1" dirty="0">
                <a:latin typeface="Comic Sans MS"/>
                <a:cs typeface="Comic Sans MS"/>
              </a:rPr>
              <a:t>pine, </a:t>
            </a:r>
            <a:r>
              <a:rPr sz="2400" b="1" spc="-10" dirty="0">
                <a:latin typeface="Comic Sans MS"/>
                <a:cs typeface="Comic Sans MS"/>
              </a:rPr>
              <a:t>deodar,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silver</a:t>
            </a:r>
            <a:endParaRPr sz="2400" dirty="0">
              <a:latin typeface="Comic Sans MS"/>
              <a:cs typeface="Comic Sans MS"/>
            </a:endParaRPr>
          </a:p>
          <a:p>
            <a:pPr marL="756285">
              <a:lnSpc>
                <a:spcPts val="2305"/>
              </a:lnSpc>
            </a:pPr>
            <a:r>
              <a:rPr sz="2400" b="1" spc="-5" dirty="0">
                <a:latin typeface="Comic Sans MS"/>
                <a:cs typeface="Comic Sans MS"/>
              </a:rPr>
              <a:t>fir, spruce, cedar, Silver fir, junipers,</a:t>
            </a:r>
            <a:r>
              <a:rPr sz="2400" b="1" spc="-6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pines,</a:t>
            </a:r>
            <a:endParaRPr sz="2400" dirty="0">
              <a:latin typeface="Comic Sans MS"/>
              <a:cs typeface="Comic Sans MS"/>
            </a:endParaRPr>
          </a:p>
          <a:p>
            <a:pPr marL="756285">
              <a:lnSpc>
                <a:spcPts val="2585"/>
              </a:lnSpc>
            </a:pPr>
            <a:r>
              <a:rPr sz="2400" b="1" spc="-5" dirty="0">
                <a:latin typeface="Comic Sans MS"/>
                <a:cs typeface="Comic Sans MS"/>
              </a:rPr>
              <a:t>mosses, </a:t>
            </a:r>
            <a:r>
              <a:rPr sz="2400" b="1" dirty="0">
                <a:latin typeface="Comic Sans MS"/>
                <a:cs typeface="Comic Sans MS"/>
              </a:rPr>
              <a:t>lichens and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birches.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Animals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found</a:t>
            </a:r>
            <a:endParaRPr sz="2700" dirty="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ts val="23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Kashmir stag, spotted dear, wild </a:t>
            </a:r>
            <a:r>
              <a:rPr sz="2400" b="1" dirty="0">
                <a:latin typeface="Comic Sans MS"/>
                <a:cs typeface="Comic Sans MS"/>
              </a:rPr>
              <a:t>sheep, </a:t>
            </a:r>
            <a:r>
              <a:rPr sz="2400" b="1" spc="-5" dirty="0">
                <a:latin typeface="Comic Sans MS"/>
                <a:cs typeface="Comic Sans MS"/>
              </a:rPr>
              <a:t>jack rabbit,  </a:t>
            </a:r>
            <a:r>
              <a:rPr sz="2400" b="1" dirty="0">
                <a:latin typeface="Comic Sans MS"/>
                <a:cs typeface="Comic Sans MS"/>
              </a:rPr>
              <a:t>Tibetan antelope, yak, snow leopard, squirrels,  </a:t>
            </a:r>
            <a:r>
              <a:rPr sz="2400" b="1" spc="-5" dirty="0">
                <a:latin typeface="Comic Sans MS"/>
                <a:cs typeface="Comic Sans MS"/>
              </a:rPr>
              <a:t>Shaggy </a:t>
            </a:r>
            <a:r>
              <a:rPr sz="2400" b="1" dirty="0">
                <a:latin typeface="Comic Sans MS"/>
                <a:cs typeface="Comic Sans MS"/>
              </a:rPr>
              <a:t>horn </a:t>
            </a:r>
            <a:r>
              <a:rPr sz="2400" b="1" spc="-5" dirty="0">
                <a:latin typeface="Comic Sans MS"/>
                <a:cs typeface="Comic Sans MS"/>
              </a:rPr>
              <a:t>wild ibex, bear </a:t>
            </a:r>
            <a:r>
              <a:rPr sz="2400" b="1" dirty="0">
                <a:latin typeface="Comic Sans MS"/>
                <a:cs typeface="Comic Sans MS"/>
              </a:rPr>
              <a:t>and </a:t>
            </a:r>
            <a:r>
              <a:rPr sz="2400" b="1" spc="-5" dirty="0">
                <a:latin typeface="Comic Sans MS"/>
                <a:cs typeface="Comic Sans MS"/>
              </a:rPr>
              <a:t>rare red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panda,</a:t>
            </a:r>
            <a:endParaRPr sz="2400" dirty="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19799" y="1447800"/>
            <a:ext cx="2940049" cy="4800600"/>
            <a:chOff x="5775959" y="1447800"/>
            <a:chExt cx="3183890" cy="3982720"/>
          </a:xfrm>
        </p:grpSpPr>
        <p:sp>
          <p:nvSpPr>
            <p:cNvPr id="8" name="object 8"/>
            <p:cNvSpPr/>
            <p:nvPr/>
          </p:nvSpPr>
          <p:spPr>
            <a:xfrm>
              <a:off x="5775959" y="3418332"/>
              <a:ext cx="3183636" cy="2011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199" y="1447800"/>
              <a:ext cx="3153410" cy="1981200"/>
            </a:xfrm>
            <a:custGeom>
              <a:avLst/>
              <a:gdLst/>
              <a:ahLst/>
              <a:cxnLst/>
              <a:rect l="l" t="t" r="r" b="b"/>
              <a:pathLst>
                <a:path w="3153409" h="1981200">
                  <a:moveTo>
                    <a:pt x="2982849" y="0"/>
                  </a:moveTo>
                  <a:lnTo>
                    <a:pt x="170307" y="0"/>
                  </a:lnTo>
                  <a:lnTo>
                    <a:pt x="125015" y="6080"/>
                  </a:lnTo>
                  <a:lnTo>
                    <a:pt x="84327" y="23240"/>
                  </a:lnTo>
                  <a:lnTo>
                    <a:pt x="49863" y="49863"/>
                  </a:lnTo>
                  <a:lnTo>
                    <a:pt x="23240" y="84327"/>
                  </a:lnTo>
                  <a:lnTo>
                    <a:pt x="6080" y="125015"/>
                  </a:lnTo>
                  <a:lnTo>
                    <a:pt x="0" y="170307"/>
                  </a:lnTo>
                  <a:lnTo>
                    <a:pt x="0" y="1810892"/>
                  </a:lnTo>
                  <a:lnTo>
                    <a:pt x="6080" y="1856184"/>
                  </a:lnTo>
                  <a:lnTo>
                    <a:pt x="23240" y="1896872"/>
                  </a:lnTo>
                  <a:lnTo>
                    <a:pt x="49863" y="1931336"/>
                  </a:lnTo>
                  <a:lnTo>
                    <a:pt x="84327" y="1957959"/>
                  </a:lnTo>
                  <a:lnTo>
                    <a:pt x="125015" y="1975119"/>
                  </a:lnTo>
                  <a:lnTo>
                    <a:pt x="170307" y="1981200"/>
                  </a:lnTo>
                  <a:lnTo>
                    <a:pt x="2982849" y="1981200"/>
                  </a:lnTo>
                  <a:lnTo>
                    <a:pt x="3028140" y="1975119"/>
                  </a:lnTo>
                  <a:lnTo>
                    <a:pt x="3068828" y="1957959"/>
                  </a:lnTo>
                  <a:lnTo>
                    <a:pt x="3103292" y="1931336"/>
                  </a:lnTo>
                  <a:lnTo>
                    <a:pt x="3129914" y="1896872"/>
                  </a:lnTo>
                  <a:lnTo>
                    <a:pt x="3147075" y="1856184"/>
                  </a:lnTo>
                  <a:lnTo>
                    <a:pt x="3153155" y="1810892"/>
                  </a:lnTo>
                  <a:lnTo>
                    <a:pt x="3153155" y="170307"/>
                  </a:lnTo>
                  <a:lnTo>
                    <a:pt x="3147075" y="125015"/>
                  </a:lnTo>
                  <a:lnTo>
                    <a:pt x="3129914" y="84327"/>
                  </a:lnTo>
                  <a:lnTo>
                    <a:pt x="3103292" y="49863"/>
                  </a:lnTo>
                  <a:lnTo>
                    <a:pt x="3068828" y="23240"/>
                  </a:lnTo>
                  <a:lnTo>
                    <a:pt x="3028140" y="6080"/>
                  </a:lnTo>
                  <a:lnTo>
                    <a:pt x="298284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1199" y="1447800"/>
              <a:ext cx="3153155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6236" y="237743"/>
              <a:ext cx="6888479" cy="137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8764" y="463422"/>
            <a:ext cx="6047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63010" algn="l"/>
              </a:tabLst>
            </a:pPr>
            <a:r>
              <a:rPr sz="4400" dirty="0"/>
              <a:t>MAN</a:t>
            </a:r>
            <a:r>
              <a:rPr sz="4400" spc="-15" dirty="0"/>
              <a:t>G</a:t>
            </a:r>
            <a:r>
              <a:rPr sz="4400" spc="-5" dirty="0"/>
              <a:t>ROV</a:t>
            </a:r>
            <a:r>
              <a:rPr sz="4400" dirty="0"/>
              <a:t>E	FOREST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78739" y="1526489"/>
            <a:ext cx="8202930" cy="55035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They </a:t>
            </a:r>
            <a:r>
              <a:rPr sz="3000" b="1" dirty="0">
                <a:latin typeface="Comic Sans MS"/>
                <a:cs typeface="Comic Sans MS"/>
              </a:rPr>
              <a:t>are </a:t>
            </a:r>
            <a:r>
              <a:rPr sz="3000" b="1" spc="-5" dirty="0">
                <a:latin typeface="Comic Sans MS"/>
                <a:cs typeface="Comic Sans MS"/>
              </a:rPr>
              <a:t>found</a:t>
            </a:r>
            <a:r>
              <a:rPr lang="en-IN" sz="3000" b="1" spc="-5" dirty="0">
                <a:latin typeface="Comic Sans MS"/>
                <a:cs typeface="Comic Sans MS"/>
              </a:rPr>
              <a:t> in the areas of </a:t>
            </a:r>
            <a:r>
              <a:rPr sz="3000" b="1" dirty="0">
                <a:latin typeface="Comic Sans MS"/>
                <a:cs typeface="Comic Sans MS"/>
              </a:rPr>
              <a:t>coast </a:t>
            </a:r>
            <a:r>
              <a:rPr sz="3000" b="1" spc="-5" dirty="0">
                <a:latin typeface="Comic Sans MS"/>
                <a:cs typeface="Comic Sans MS"/>
              </a:rPr>
              <a:t> </a:t>
            </a:r>
            <a:r>
              <a:rPr lang="en-IN" sz="3000" b="1" spc="-5" dirty="0">
                <a:latin typeface="Comic Sans MS"/>
                <a:cs typeface="Comic Sans MS"/>
              </a:rPr>
              <a:t>   </a:t>
            </a:r>
            <a:r>
              <a:rPr sz="3000" b="1" spc="-5" dirty="0">
                <a:latin typeface="Comic Sans MS"/>
                <a:cs typeface="Comic Sans MS"/>
              </a:rPr>
              <a:t>influenced  by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tides.</a:t>
            </a:r>
            <a:endParaRPr sz="3000" dirty="0">
              <a:latin typeface="Comic Sans MS"/>
              <a:cs typeface="Comic Sans MS"/>
            </a:endParaRPr>
          </a:p>
          <a:p>
            <a:pPr marL="355600" marR="1337945" indent="-342900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2331085" algn="l"/>
              </a:tabLst>
            </a:pPr>
            <a:r>
              <a:rPr sz="3000" b="1" dirty="0">
                <a:latin typeface="Comic Sans MS"/>
                <a:cs typeface="Comic Sans MS"/>
              </a:rPr>
              <a:t>The</a:t>
            </a:r>
            <a:r>
              <a:rPr sz="3000" b="1" spc="10" dirty="0">
                <a:latin typeface="Comic Sans MS"/>
                <a:cs typeface="Comic Sans MS"/>
              </a:rPr>
              <a:t> </a:t>
            </a:r>
            <a:r>
              <a:rPr sz="3000" b="1" spc="-10" dirty="0">
                <a:latin typeface="Comic Sans MS"/>
                <a:cs typeface="Comic Sans MS"/>
              </a:rPr>
              <a:t>roots	</a:t>
            </a:r>
            <a:r>
              <a:rPr sz="3000" b="1" dirty="0">
                <a:latin typeface="Comic Sans MS"/>
                <a:cs typeface="Comic Sans MS"/>
              </a:rPr>
              <a:t>of plants are</a:t>
            </a:r>
            <a:r>
              <a:rPr sz="3000" b="1" spc="-110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submerged  </a:t>
            </a:r>
            <a:r>
              <a:rPr sz="3000" b="1" spc="-5" dirty="0">
                <a:latin typeface="Comic Sans MS"/>
                <a:cs typeface="Comic Sans MS"/>
              </a:rPr>
              <a:t>under water.</a:t>
            </a:r>
            <a:endParaRPr sz="30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Areas</a:t>
            </a:r>
            <a:r>
              <a:rPr sz="3000" b="1" spc="-2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covered</a:t>
            </a:r>
            <a:endParaRPr sz="3000" dirty="0">
              <a:latin typeface="Comic Sans MS"/>
              <a:cs typeface="Comic Sans MS"/>
            </a:endParaRPr>
          </a:p>
          <a:p>
            <a:pPr marL="756285" lvl="1" indent="-287020">
              <a:lnSpc>
                <a:spcPts val="281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The </a:t>
            </a:r>
            <a:r>
              <a:rPr sz="2600" b="1" spc="-5" dirty="0">
                <a:latin typeface="Comic Sans MS"/>
                <a:cs typeface="Comic Sans MS"/>
              </a:rPr>
              <a:t>deltas </a:t>
            </a:r>
            <a:r>
              <a:rPr sz="2600" b="1" dirty="0">
                <a:latin typeface="Comic Sans MS"/>
                <a:cs typeface="Comic Sans MS"/>
              </a:rPr>
              <a:t>of </a:t>
            </a:r>
            <a:r>
              <a:rPr sz="2600" b="1" spc="-5" dirty="0">
                <a:latin typeface="Comic Sans MS"/>
                <a:cs typeface="Comic Sans MS"/>
              </a:rPr>
              <a:t>the </a:t>
            </a:r>
            <a:r>
              <a:rPr sz="2600" b="1" dirty="0">
                <a:latin typeface="Comic Sans MS"/>
                <a:cs typeface="Comic Sans MS"/>
              </a:rPr>
              <a:t>Ganga,</a:t>
            </a:r>
            <a:r>
              <a:rPr sz="2600" b="1" spc="-6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the</a:t>
            </a:r>
            <a:endParaRPr sz="2600" dirty="0">
              <a:latin typeface="Comic Sans MS"/>
              <a:cs typeface="Comic Sans MS"/>
            </a:endParaRPr>
          </a:p>
          <a:p>
            <a:pPr marL="756285" marR="127635">
              <a:lnSpc>
                <a:spcPct val="80000"/>
              </a:lnSpc>
              <a:spcBef>
                <a:spcPts val="315"/>
              </a:spcBef>
            </a:pPr>
            <a:r>
              <a:rPr sz="2600" b="1" dirty="0">
                <a:latin typeface="Comic Sans MS"/>
                <a:cs typeface="Comic Sans MS"/>
              </a:rPr>
              <a:t>Mahanadi, </a:t>
            </a:r>
            <a:r>
              <a:rPr sz="2600" b="1" spc="-5" dirty="0">
                <a:latin typeface="Comic Sans MS"/>
                <a:cs typeface="Comic Sans MS"/>
              </a:rPr>
              <a:t>the </a:t>
            </a:r>
            <a:r>
              <a:rPr sz="2600" b="1" dirty="0">
                <a:latin typeface="Comic Sans MS"/>
                <a:cs typeface="Comic Sans MS"/>
              </a:rPr>
              <a:t>Krishna, </a:t>
            </a:r>
            <a:r>
              <a:rPr sz="2600" b="1" spc="-5" dirty="0">
                <a:latin typeface="Comic Sans MS"/>
                <a:cs typeface="Comic Sans MS"/>
              </a:rPr>
              <a:t>the Godavari </a:t>
            </a:r>
            <a:r>
              <a:rPr sz="2600" b="1" dirty="0">
                <a:latin typeface="Comic Sans MS"/>
                <a:cs typeface="Comic Sans MS"/>
              </a:rPr>
              <a:t>and</a:t>
            </a:r>
            <a:r>
              <a:rPr sz="2600" b="1" spc="-10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the  Kaveri.</a:t>
            </a:r>
            <a:endParaRPr sz="26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omic Sans MS"/>
                <a:cs typeface="Comic Sans MS"/>
              </a:rPr>
              <a:t>Vegetation</a:t>
            </a:r>
            <a:r>
              <a:rPr sz="3000" b="1" spc="-3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found</a:t>
            </a:r>
            <a:endParaRPr sz="3000" dirty="0">
              <a:latin typeface="Comic Sans MS"/>
              <a:cs typeface="Comic Sans MS"/>
            </a:endParaRPr>
          </a:p>
          <a:p>
            <a:pPr marL="756285" marR="509905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sundari </a:t>
            </a:r>
            <a:r>
              <a:rPr sz="2600" b="1" spc="-5" dirty="0">
                <a:latin typeface="Comic Sans MS"/>
                <a:cs typeface="Comic Sans MS"/>
              </a:rPr>
              <a:t>trees, </a:t>
            </a:r>
            <a:r>
              <a:rPr sz="2600" b="1" dirty="0">
                <a:latin typeface="Comic Sans MS"/>
                <a:cs typeface="Comic Sans MS"/>
              </a:rPr>
              <a:t>hard </a:t>
            </a:r>
            <a:r>
              <a:rPr sz="2600" b="1" spc="-5" dirty="0">
                <a:latin typeface="Comic Sans MS"/>
                <a:cs typeface="Comic Sans MS"/>
              </a:rPr>
              <a:t>timber, </a:t>
            </a:r>
            <a:r>
              <a:rPr sz="2600" b="1" dirty="0">
                <a:latin typeface="Comic Sans MS"/>
                <a:cs typeface="Comic Sans MS"/>
              </a:rPr>
              <a:t>Palm, </a:t>
            </a:r>
            <a:r>
              <a:rPr sz="2600" b="1" spc="-5" dirty="0">
                <a:latin typeface="Comic Sans MS"/>
                <a:cs typeface="Comic Sans MS"/>
              </a:rPr>
              <a:t>coconut,  keora,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agar.</a:t>
            </a:r>
            <a:endParaRPr sz="2600" dirty="0">
              <a:latin typeface="Comic Sans MS"/>
              <a:cs typeface="Comic Sans MS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Animals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found</a:t>
            </a:r>
            <a:endParaRPr sz="3000" dirty="0">
              <a:latin typeface="Comic Sans MS"/>
              <a:cs typeface="Comic Sans MS"/>
            </a:endParaRPr>
          </a:p>
          <a:p>
            <a:pPr marL="756285" marR="1022985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omic Sans MS"/>
                <a:cs typeface="Comic Sans MS"/>
              </a:rPr>
              <a:t>Royal </a:t>
            </a:r>
            <a:r>
              <a:rPr sz="2600" b="1" dirty="0">
                <a:latin typeface="Comic Sans MS"/>
                <a:cs typeface="Comic Sans MS"/>
              </a:rPr>
              <a:t>Bengal Tiger, Turtles,</a:t>
            </a:r>
            <a:r>
              <a:rPr sz="2600" b="1" spc="-10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crocodiles,  </a:t>
            </a:r>
            <a:r>
              <a:rPr sz="2600" b="1" dirty="0">
                <a:latin typeface="Comic Sans MS"/>
                <a:cs typeface="Comic Sans MS"/>
              </a:rPr>
              <a:t>gharials and</a:t>
            </a:r>
            <a:r>
              <a:rPr sz="2600" b="1" spc="-4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snakes.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9817" y="1975815"/>
            <a:ext cx="2135124" cy="1980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7008" y="0"/>
              <a:ext cx="6728459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9536" y="194818"/>
            <a:ext cx="58902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MEDICINAL</a:t>
            </a:r>
            <a:r>
              <a:rPr sz="4400" spc="-90" dirty="0"/>
              <a:t> </a:t>
            </a:r>
            <a:r>
              <a:rPr sz="4400" dirty="0"/>
              <a:t>PLANTS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0" y="765048"/>
            <a:ext cx="9144000" cy="6093460"/>
            <a:chOff x="0" y="765048"/>
            <a:chExt cx="9144000" cy="6093460"/>
          </a:xfrm>
        </p:grpSpPr>
        <p:sp>
          <p:nvSpPr>
            <p:cNvPr id="7" name="object 7"/>
            <p:cNvSpPr/>
            <p:nvPr/>
          </p:nvSpPr>
          <p:spPr>
            <a:xfrm>
              <a:off x="391668" y="765048"/>
              <a:ext cx="8479536" cy="6812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623" y="1033272"/>
              <a:ext cx="8004048" cy="6812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459" y="1301496"/>
              <a:ext cx="8340852" cy="6812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84" y="1569720"/>
              <a:ext cx="8891016" cy="6812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468" y="1837944"/>
              <a:ext cx="8828532" cy="6812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2106168"/>
              <a:ext cx="8900160" cy="681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3227" y="2374392"/>
              <a:ext cx="6597396" cy="6812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727959"/>
              <a:ext cx="393191" cy="6400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456" y="2709671"/>
              <a:ext cx="2967228" cy="6812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331464"/>
              <a:ext cx="393191" cy="64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9456" y="3313176"/>
              <a:ext cx="1862327" cy="6812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471415"/>
              <a:ext cx="393191" cy="64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456" y="4453127"/>
              <a:ext cx="1795272" cy="6812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074919"/>
              <a:ext cx="393191" cy="64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9456" y="5056632"/>
              <a:ext cx="1830324" cy="6812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678424"/>
              <a:ext cx="393191" cy="64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9456" y="5660136"/>
              <a:ext cx="1613916" cy="6812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013704"/>
              <a:ext cx="393191" cy="6400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9456" y="5995415"/>
              <a:ext cx="2619756" cy="6812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6348982"/>
              <a:ext cx="393191" cy="5090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9456" y="6330694"/>
              <a:ext cx="2045208" cy="5273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739" y="869949"/>
            <a:ext cx="8957945" cy="5927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algn="ctr">
              <a:lnSpc>
                <a:spcPts val="2375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INDIA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IS KNOWN FOR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ITS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HERBS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AND SPICES</a:t>
            </a:r>
            <a:r>
              <a:rPr sz="2200" b="1" spc="9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FROM</a:t>
            </a:r>
            <a:endParaRPr sz="2200" dirty="0">
              <a:latin typeface="Comic Sans MS"/>
              <a:cs typeface="Comic Sans MS"/>
            </a:endParaRPr>
          </a:p>
          <a:p>
            <a:pPr marL="388620" marR="9525" indent="-3810" algn="ctr">
              <a:lnSpc>
                <a:spcPts val="2110"/>
              </a:lnSpc>
              <a:spcBef>
                <a:spcPts val="245"/>
              </a:spcBef>
            </a:pP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ANCIENT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TIMES.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SOME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2,000 PLANTS HAVE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BEEN 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DESCRIBED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IN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AYURVEDA AND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ATLEAST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500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ARE IN  REGULAR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USE. THE WORLD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CONSERVATION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UNION’S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RED 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LIST HAS NAMED 352 MEDICINAL PLANTS OF WHICH</a:t>
            </a:r>
            <a:r>
              <a:rPr sz="2200" b="1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52</a:t>
            </a:r>
            <a:endParaRPr sz="2200" dirty="0">
              <a:latin typeface="Comic Sans MS"/>
              <a:cs typeface="Comic Sans MS"/>
            </a:endParaRPr>
          </a:p>
          <a:p>
            <a:pPr marL="379730" marR="5080" algn="ctr">
              <a:lnSpc>
                <a:spcPct val="80000"/>
              </a:lnSpc>
              <a:spcBef>
                <a:spcPts val="30"/>
              </a:spcBef>
            </a:pP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ARE CRITICALLY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THREATENED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AND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49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ENDANGERED. </a:t>
            </a:r>
            <a:r>
              <a:rPr sz="2200" b="1" spc="-5" dirty="0">
                <a:solidFill>
                  <a:srgbClr val="C00000"/>
                </a:solidFill>
                <a:latin typeface="Comic Sans MS"/>
                <a:cs typeface="Comic Sans MS"/>
              </a:rPr>
              <a:t>THE  COMMONLY USED PLANTS IN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INDIA</a:t>
            </a:r>
            <a:r>
              <a:rPr sz="2200" b="1" spc="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ARE:</a:t>
            </a:r>
            <a:endParaRPr sz="2200" dirty="0">
              <a:latin typeface="Comic Sans MS"/>
              <a:cs typeface="Comic Sans MS"/>
            </a:endParaRPr>
          </a:p>
          <a:p>
            <a:pPr marL="355600" marR="415925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SARPAGANDHA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: </a:t>
            </a:r>
            <a:r>
              <a:rPr sz="2200" b="1" spc="-5" dirty="0">
                <a:latin typeface="Comic Sans MS"/>
                <a:cs typeface="Comic Sans MS"/>
              </a:rPr>
              <a:t>Used to treat blood pressure; it is found  only in</a:t>
            </a:r>
            <a:r>
              <a:rPr sz="2200" b="1" spc="-10" dirty="0">
                <a:latin typeface="Comic Sans MS"/>
                <a:cs typeface="Comic Sans MS"/>
              </a:rPr>
              <a:t> India.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375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JAMUN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: </a:t>
            </a:r>
            <a:r>
              <a:rPr sz="2200" b="1" spc="-5" dirty="0">
                <a:latin typeface="Comic Sans MS"/>
                <a:cs typeface="Comic Sans MS"/>
              </a:rPr>
              <a:t>The </a:t>
            </a:r>
            <a:r>
              <a:rPr sz="2200" b="1" spc="-10" dirty="0">
                <a:latin typeface="Comic Sans MS"/>
                <a:cs typeface="Comic Sans MS"/>
              </a:rPr>
              <a:t>juice </a:t>
            </a:r>
            <a:r>
              <a:rPr sz="2200" b="1" spc="-5" dirty="0">
                <a:latin typeface="Comic Sans MS"/>
                <a:cs typeface="Comic Sans MS"/>
              </a:rPr>
              <a:t>from ripe fruit is used to prepare</a:t>
            </a:r>
            <a:r>
              <a:rPr sz="2200" b="1" spc="55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vinegar</a:t>
            </a:r>
            <a:endParaRPr sz="2200" dirty="0">
              <a:latin typeface="Comic Sans MS"/>
              <a:cs typeface="Comic Sans MS"/>
            </a:endParaRPr>
          </a:p>
          <a:p>
            <a:pPr marL="355600">
              <a:lnSpc>
                <a:spcPts val="2115"/>
              </a:lnSpc>
            </a:pPr>
            <a:r>
              <a:rPr sz="2200" b="1" spc="-10" dirty="0">
                <a:latin typeface="Comic Sans MS"/>
                <a:cs typeface="Comic Sans MS"/>
              </a:rPr>
              <a:t>which is carminative </a:t>
            </a:r>
            <a:r>
              <a:rPr sz="2200" b="1" spc="-5" dirty="0">
                <a:latin typeface="Comic Sans MS"/>
                <a:cs typeface="Comic Sans MS"/>
              </a:rPr>
              <a:t>and </a:t>
            </a:r>
            <a:r>
              <a:rPr sz="2200" b="1" spc="-10" dirty="0">
                <a:latin typeface="Comic Sans MS"/>
                <a:cs typeface="Comic Sans MS"/>
              </a:rPr>
              <a:t>diuretic, </a:t>
            </a:r>
            <a:r>
              <a:rPr sz="2200" b="1" spc="-5" dirty="0">
                <a:latin typeface="Comic Sans MS"/>
                <a:cs typeface="Comic Sans MS"/>
              </a:rPr>
              <a:t>and has</a:t>
            </a:r>
            <a:r>
              <a:rPr sz="2200" b="1" spc="95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digestive</a:t>
            </a:r>
            <a:endParaRPr sz="2200" dirty="0">
              <a:latin typeface="Comic Sans MS"/>
              <a:cs typeface="Comic Sans MS"/>
            </a:endParaRPr>
          </a:p>
          <a:p>
            <a:pPr marL="355600" marR="597535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Comic Sans MS"/>
                <a:cs typeface="Comic Sans MS"/>
              </a:rPr>
              <a:t>properties. The powder of </a:t>
            </a:r>
            <a:r>
              <a:rPr sz="2200" b="1" spc="-10" dirty="0">
                <a:latin typeface="Comic Sans MS"/>
                <a:cs typeface="Comic Sans MS"/>
              </a:rPr>
              <a:t>the </a:t>
            </a:r>
            <a:r>
              <a:rPr sz="2200" b="1" spc="-5" dirty="0">
                <a:latin typeface="Comic Sans MS"/>
                <a:cs typeface="Comic Sans MS"/>
              </a:rPr>
              <a:t>seed is used </a:t>
            </a:r>
            <a:r>
              <a:rPr sz="2200" b="1" spc="-10" dirty="0">
                <a:latin typeface="Comic Sans MS"/>
                <a:cs typeface="Comic Sans MS"/>
              </a:rPr>
              <a:t>for </a:t>
            </a:r>
            <a:r>
              <a:rPr sz="2200" b="1" spc="-5" dirty="0">
                <a:latin typeface="Comic Sans MS"/>
                <a:cs typeface="Comic Sans MS"/>
              </a:rPr>
              <a:t>controlling  </a:t>
            </a:r>
            <a:r>
              <a:rPr sz="2200" b="1" spc="-10" dirty="0">
                <a:latin typeface="Comic Sans MS"/>
                <a:cs typeface="Comic Sans MS"/>
              </a:rPr>
              <a:t>diabetes.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ARJUN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: </a:t>
            </a:r>
            <a:r>
              <a:rPr sz="2200" b="1" spc="-5" dirty="0">
                <a:latin typeface="Comic Sans MS"/>
                <a:cs typeface="Comic Sans MS"/>
              </a:rPr>
              <a:t>The </a:t>
            </a:r>
            <a:r>
              <a:rPr sz="2200" b="1" spc="-10" dirty="0">
                <a:latin typeface="Comic Sans MS"/>
                <a:cs typeface="Comic Sans MS"/>
              </a:rPr>
              <a:t>fresh juice </a:t>
            </a:r>
            <a:r>
              <a:rPr sz="2200" b="1" spc="-5" dirty="0">
                <a:latin typeface="Comic Sans MS"/>
                <a:cs typeface="Comic Sans MS"/>
              </a:rPr>
              <a:t>of leaves is a cure </a:t>
            </a:r>
            <a:r>
              <a:rPr sz="2200" b="1" spc="-10" dirty="0">
                <a:latin typeface="Comic Sans MS"/>
                <a:cs typeface="Comic Sans MS"/>
              </a:rPr>
              <a:t>for earache.</a:t>
            </a:r>
            <a:r>
              <a:rPr sz="2200" b="1" spc="135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It</a:t>
            </a:r>
            <a:endParaRPr sz="2200" dirty="0">
              <a:latin typeface="Comic Sans MS"/>
              <a:cs typeface="Comic Sans MS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latin typeface="Comic Sans MS"/>
                <a:cs typeface="Comic Sans MS"/>
              </a:rPr>
              <a:t>is also used to regulate </a:t>
            </a:r>
            <a:r>
              <a:rPr sz="2200" b="1" spc="-10" dirty="0">
                <a:latin typeface="Comic Sans MS"/>
                <a:cs typeface="Comic Sans MS"/>
              </a:rPr>
              <a:t>blood</a:t>
            </a:r>
            <a:r>
              <a:rPr sz="2200" b="1" spc="2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pressure.</a:t>
            </a:r>
            <a:endParaRPr sz="2200" dirty="0">
              <a:latin typeface="Comic Sans MS"/>
              <a:cs typeface="Comic Sans MS"/>
            </a:endParaRPr>
          </a:p>
          <a:p>
            <a:pPr marL="355600" marR="24574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BABOOL </a:t>
            </a: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: </a:t>
            </a:r>
            <a:r>
              <a:rPr sz="2200" b="1" spc="-5" dirty="0">
                <a:latin typeface="Comic Sans MS"/>
                <a:cs typeface="Comic Sans MS"/>
              </a:rPr>
              <a:t>Leaves are </a:t>
            </a:r>
            <a:r>
              <a:rPr sz="2200" b="1" spc="-10" dirty="0">
                <a:latin typeface="Comic Sans MS"/>
                <a:cs typeface="Comic Sans MS"/>
              </a:rPr>
              <a:t>used </a:t>
            </a:r>
            <a:r>
              <a:rPr sz="2200" b="1" spc="-5" dirty="0">
                <a:latin typeface="Comic Sans MS"/>
                <a:cs typeface="Comic Sans MS"/>
              </a:rPr>
              <a:t>as a cure </a:t>
            </a:r>
            <a:r>
              <a:rPr sz="2200" b="1" spc="-10" dirty="0">
                <a:latin typeface="Comic Sans MS"/>
                <a:cs typeface="Comic Sans MS"/>
              </a:rPr>
              <a:t>for eye </a:t>
            </a:r>
            <a:r>
              <a:rPr sz="2200" b="1" spc="-5" dirty="0">
                <a:latin typeface="Comic Sans MS"/>
                <a:cs typeface="Comic Sans MS"/>
              </a:rPr>
              <a:t>sores. </a:t>
            </a:r>
            <a:r>
              <a:rPr sz="2200" b="1" spc="-10" dirty="0">
                <a:latin typeface="Comic Sans MS"/>
                <a:cs typeface="Comic Sans MS"/>
              </a:rPr>
              <a:t>Its </a:t>
            </a:r>
            <a:r>
              <a:rPr sz="2200" b="1" spc="-5" dirty="0">
                <a:latin typeface="Comic Sans MS"/>
                <a:cs typeface="Comic Sans MS"/>
              </a:rPr>
              <a:t>gum  is used as a</a:t>
            </a:r>
            <a:r>
              <a:rPr sz="2200" b="1" spc="15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tonic.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NEEM : </a:t>
            </a:r>
            <a:r>
              <a:rPr sz="2200" b="1" spc="-5" dirty="0">
                <a:latin typeface="Comic Sans MS"/>
                <a:cs typeface="Comic Sans MS"/>
              </a:rPr>
              <a:t>Has high antibiotic and </a:t>
            </a:r>
            <a:r>
              <a:rPr sz="2200" b="1" spc="-10" dirty="0">
                <a:latin typeface="Comic Sans MS"/>
                <a:cs typeface="Comic Sans MS"/>
              </a:rPr>
              <a:t>antibacterial</a:t>
            </a:r>
            <a:r>
              <a:rPr sz="2200" b="1" spc="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properties.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TULSI PLANT : </a:t>
            </a:r>
            <a:r>
              <a:rPr sz="2200" b="1" spc="-5" dirty="0">
                <a:latin typeface="Comic Sans MS"/>
                <a:cs typeface="Comic Sans MS"/>
              </a:rPr>
              <a:t>Is used to cure cough and</a:t>
            </a:r>
            <a:r>
              <a:rPr sz="2200" b="1" spc="45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cold.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KACHNAR : </a:t>
            </a:r>
            <a:r>
              <a:rPr sz="2200" b="1" spc="-5" dirty="0">
                <a:latin typeface="Comic Sans MS"/>
                <a:cs typeface="Comic Sans MS"/>
              </a:rPr>
              <a:t>Is used to cure asthma and ulcers. The buds</a:t>
            </a:r>
            <a:r>
              <a:rPr sz="2200" b="1" spc="75" dirty="0">
                <a:latin typeface="Comic Sans MS"/>
                <a:cs typeface="Comic Sans MS"/>
              </a:rPr>
              <a:t> </a:t>
            </a:r>
            <a:r>
              <a:rPr sz="2200" b="1" dirty="0">
                <a:latin typeface="Comic Sans MS"/>
                <a:cs typeface="Comic Sans MS"/>
              </a:rPr>
              <a:t>and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1488" y="2865120"/>
              <a:ext cx="3771900" cy="1371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4398" y="3090494"/>
            <a:ext cx="2930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WILDLIFE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85928" y="109728"/>
            <a:ext cx="8958580" cy="6748780"/>
            <a:chOff x="185928" y="109728"/>
            <a:chExt cx="8958580" cy="6748780"/>
          </a:xfrm>
        </p:grpSpPr>
        <p:sp>
          <p:nvSpPr>
            <p:cNvPr id="7" name="object 7"/>
            <p:cNvSpPr/>
            <p:nvPr/>
          </p:nvSpPr>
          <p:spPr>
            <a:xfrm>
              <a:off x="5824728" y="4300726"/>
              <a:ext cx="3319272" cy="2557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9799" y="4495799"/>
              <a:ext cx="2811779" cy="2057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928" y="4300726"/>
              <a:ext cx="3331464" cy="25572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" y="4495799"/>
              <a:ext cx="2743200" cy="2057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3728" y="109728"/>
              <a:ext cx="3700272" cy="24932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799" y="304800"/>
              <a:ext cx="3291840" cy="190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928" y="109728"/>
              <a:ext cx="3360420" cy="25130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000" y="304800"/>
              <a:ext cx="2772156" cy="19248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7947" y="0"/>
              <a:ext cx="6925056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0477" y="194818"/>
            <a:ext cx="6083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WILDLIFE</a:t>
            </a:r>
            <a:r>
              <a:rPr sz="4400" spc="-85" dirty="0"/>
              <a:t> </a:t>
            </a:r>
            <a:r>
              <a:rPr sz="4400" spc="-5" dirty="0"/>
              <a:t>RESERVES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154935" y="947927"/>
            <a:ext cx="4605527" cy="5910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711" y="0"/>
              <a:ext cx="6891528" cy="134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7241" y="194818"/>
            <a:ext cx="6047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6075" algn="l"/>
              </a:tabLst>
            </a:pPr>
            <a:r>
              <a:rPr sz="4400" dirty="0"/>
              <a:t>WILDL</a:t>
            </a:r>
            <a:r>
              <a:rPr sz="4400" spc="10" dirty="0"/>
              <a:t>I</a:t>
            </a:r>
            <a:r>
              <a:rPr sz="4400" dirty="0"/>
              <a:t>FE</a:t>
            </a:r>
            <a:r>
              <a:rPr sz="4400" spc="-40" dirty="0"/>
              <a:t> </a:t>
            </a:r>
            <a:r>
              <a:rPr sz="4400" spc="-5" dirty="0"/>
              <a:t>I</a:t>
            </a:r>
            <a:r>
              <a:rPr sz="4400" dirty="0"/>
              <a:t>N	</a:t>
            </a:r>
            <a:r>
              <a:rPr sz="4400" spc="-5" dirty="0"/>
              <a:t>INDIA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0" y="854963"/>
            <a:ext cx="9010015" cy="6003290"/>
            <a:chOff x="0" y="854963"/>
            <a:chExt cx="9010015" cy="6003290"/>
          </a:xfrm>
        </p:grpSpPr>
        <p:sp>
          <p:nvSpPr>
            <p:cNvPr id="7" name="object 7"/>
            <p:cNvSpPr/>
            <p:nvPr/>
          </p:nvSpPr>
          <p:spPr>
            <a:xfrm>
              <a:off x="4325111" y="854963"/>
              <a:ext cx="3578351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063" y="1342644"/>
              <a:ext cx="2174748" cy="972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952244"/>
              <a:ext cx="521208" cy="9159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063" y="1927860"/>
              <a:ext cx="2409444" cy="972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124" y="2522219"/>
              <a:ext cx="2299716" cy="853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96228" y="2948940"/>
              <a:ext cx="1920239" cy="8534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8451" y="3375659"/>
              <a:ext cx="4386072" cy="8534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2376" y="3887724"/>
              <a:ext cx="1200912" cy="853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9888" y="3887724"/>
              <a:ext cx="749807" cy="8534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296" y="3887724"/>
              <a:ext cx="3977640" cy="8534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291" y="4314443"/>
              <a:ext cx="4821936" cy="8534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6955" y="4826508"/>
              <a:ext cx="5750052" cy="8534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451" y="5253228"/>
              <a:ext cx="2671572" cy="8534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3847" y="5253228"/>
              <a:ext cx="2034540" cy="8534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451" y="5679948"/>
              <a:ext cx="2557272" cy="8534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376" y="6192010"/>
              <a:ext cx="8287511" cy="6659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739" y="1002538"/>
            <a:ext cx="8594725" cy="5830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388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omic Sans MS"/>
                <a:cs typeface="Comic Sans MS"/>
              </a:rPr>
              <a:t>India has </a:t>
            </a:r>
            <a:r>
              <a:rPr sz="3200" b="1" spc="-5" dirty="0">
                <a:latin typeface="Comic Sans MS"/>
                <a:cs typeface="Comic Sans MS"/>
              </a:rPr>
              <a:t>more than </a:t>
            </a:r>
            <a:r>
              <a:rPr lang="en-IN"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89</a:t>
            </a: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,000</a:t>
            </a:r>
            <a:r>
              <a:rPr sz="3200" b="1" spc="-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animal  species.</a:t>
            </a:r>
            <a:endParaRPr sz="32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In India,</a:t>
            </a:r>
            <a:endParaRPr sz="3200" dirty="0">
              <a:latin typeface="Comic Sans MS"/>
              <a:cs typeface="Comic Sans MS"/>
            </a:endParaRPr>
          </a:p>
          <a:p>
            <a:pPr marL="756285" marR="35877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  <a:tab pos="2450465" algn="l"/>
              </a:tabLst>
            </a:pPr>
            <a:r>
              <a:rPr sz="2800" b="1" spc="-5" dirty="0">
                <a:latin typeface="Comic Sans MS"/>
                <a:cs typeface="Comic Sans MS"/>
              </a:rPr>
              <a:t>The </a:t>
            </a:r>
            <a:r>
              <a:rPr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elephants, </a:t>
            </a:r>
            <a:r>
              <a:rPr lang="en-IN"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the </a:t>
            </a:r>
            <a:r>
              <a:rPr sz="2800" b="1" spc="-5" dirty="0">
                <a:latin typeface="Comic Sans MS"/>
                <a:cs typeface="Comic Sans MS"/>
              </a:rPr>
              <a:t>most majestic mammal, are  </a:t>
            </a:r>
            <a:r>
              <a:rPr sz="2800" b="1" spc="-10" dirty="0">
                <a:latin typeface="Comic Sans MS"/>
                <a:cs typeface="Comic Sans MS"/>
              </a:rPr>
              <a:t>found</a:t>
            </a:r>
            <a:r>
              <a:rPr sz="2800" b="1" spc="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in	the hot </a:t>
            </a:r>
            <a:r>
              <a:rPr sz="2800" b="1" spc="-10" dirty="0">
                <a:latin typeface="Comic Sans MS"/>
                <a:cs typeface="Comic Sans MS"/>
              </a:rPr>
              <a:t>wet forests </a:t>
            </a:r>
            <a:r>
              <a:rPr sz="2800" b="1" spc="-5" dirty="0"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Assam, 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Karnataka and</a:t>
            </a:r>
            <a:r>
              <a:rPr sz="2800" b="1" spc="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Kerala.</a:t>
            </a:r>
            <a:endParaRPr sz="2800" dirty="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909955" algn="l"/>
                <a:tab pos="911225" algn="l"/>
              </a:tabLst>
            </a:pPr>
            <a:r>
              <a:rPr dirty="0"/>
              <a:t>	</a:t>
            </a:r>
            <a:r>
              <a:rPr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One-horned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rhinoceroses </a:t>
            </a:r>
            <a:r>
              <a:rPr sz="2800" b="1" spc="-5" dirty="0">
                <a:latin typeface="Comic Sans MS"/>
                <a:cs typeface="Comic Sans MS"/>
              </a:rPr>
              <a:t>live in swampy and  marshy lands of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Assam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and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West</a:t>
            </a:r>
            <a:r>
              <a:rPr sz="2800" b="1" spc="7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Bengal.</a:t>
            </a:r>
            <a:endParaRPr sz="2800" dirty="0">
              <a:latin typeface="Comic Sans MS"/>
              <a:cs typeface="Comic Sans MS"/>
            </a:endParaRPr>
          </a:p>
          <a:p>
            <a:pPr marL="756285" marR="259079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omic Sans MS"/>
                <a:cs typeface="Comic Sans MS"/>
              </a:rPr>
              <a:t>Arid areas of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the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Rann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of Kachchh and </a:t>
            </a:r>
            <a:r>
              <a:rPr sz="2800" b="1" spc="-10" dirty="0">
                <a:solidFill>
                  <a:srgbClr val="006FC0"/>
                </a:solidFill>
                <a:latin typeface="Comic Sans MS"/>
                <a:cs typeface="Comic Sans MS"/>
              </a:rPr>
              <a:t>the  </a:t>
            </a:r>
            <a:r>
              <a:rPr sz="28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Thar Desert </a:t>
            </a:r>
            <a:r>
              <a:rPr sz="2800" b="1" spc="-5" dirty="0">
                <a:latin typeface="Comic Sans MS"/>
                <a:cs typeface="Comic Sans MS"/>
              </a:rPr>
              <a:t>are the </a:t>
            </a:r>
            <a:r>
              <a:rPr sz="2800" b="1" spc="-10" dirty="0">
                <a:latin typeface="Comic Sans MS"/>
                <a:cs typeface="Comic Sans MS"/>
              </a:rPr>
              <a:t>habitat for </a:t>
            </a:r>
            <a:r>
              <a:rPr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wild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ass  and camels</a:t>
            </a:r>
            <a:r>
              <a:rPr sz="2800" b="1" spc="-2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respectively.</a:t>
            </a:r>
            <a:endParaRPr sz="2800" dirty="0">
              <a:latin typeface="Comic Sans MS"/>
              <a:cs typeface="Comic Sans MS"/>
            </a:endParaRPr>
          </a:p>
          <a:p>
            <a:pPr marL="910590" lvl="1" indent="-44132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pos="909955" algn="l"/>
                <a:tab pos="911225" algn="l"/>
                <a:tab pos="7914640" algn="l"/>
              </a:tabLst>
            </a:pPr>
            <a:r>
              <a:rPr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Indian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bison, </a:t>
            </a:r>
            <a:r>
              <a:rPr sz="2800" b="1" spc="-10" dirty="0">
                <a:solidFill>
                  <a:srgbClr val="6F2F9F"/>
                </a:solidFill>
                <a:latin typeface="Comic Sans MS"/>
                <a:cs typeface="Comic Sans MS"/>
              </a:rPr>
              <a:t>neelgai,</a:t>
            </a:r>
            <a:r>
              <a:rPr sz="2800" b="1" spc="8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chousingha,</a:t>
            </a:r>
            <a:r>
              <a:rPr sz="2800" b="1" spc="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gazel	and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8451" y="6618730"/>
            <a:ext cx="1923288" cy="2392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02679" y="134112"/>
              <a:ext cx="2145792" cy="912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" y="545591"/>
              <a:ext cx="1641348" cy="912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5" y="1083563"/>
              <a:ext cx="659891" cy="751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3691" y="1060703"/>
              <a:ext cx="2412492" cy="800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0584" y="1060703"/>
              <a:ext cx="4027932" cy="800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5" y="1519427"/>
              <a:ext cx="659891" cy="7513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3691" y="1496567"/>
              <a:ext cx="1645920" cy="800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8023" y="1496567"/>
              <a:ext cx="1872996" cy="8001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691" y="1853183"/>
              <a:ext cx="8560308" cy="8001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691" y="2209800"/>
              <a:ext cx="3349752" cy="800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657855"/>
              <a:ext cx="492252" cy="8564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352" y="2633472"/>
              <a:ext cx="2125980" cy="912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8292" y="2633472"/>
              <a:ext cx="2235707" cy="9128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352" y="3044951"/>
              <a:ext cx="8994648" cy="9128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352" y="3456432"/>
              <a:ext cx="8505444" cy="912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352" y="3867911"/>
              <a:ext cx="3677412" cy="9128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56788" y="3867911"/>
              <a:ext cx="803148" cy="912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9959" y="3867911"/>
              <a:ext cx="5568695" cy="9128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352" y="4279391"/>
              <a:ext cx="1786127" cy="912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376" y="4782311"/>
              <a:ext cx="7240524" cy="9128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352" y="5193791"/>
              <a:ext cx="6504432" cy="9128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739" y="271983"/>
            <a:ext cx="8796655" cy="63404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967740" indent="-342900">
              <a:lnSpc>
                <a:spcPts val="324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India is </a:t>
            </a:r>
            <a:r>
              <a:rPr sz="3000" b="1" spc="-10" dirty="0">
                <a:latin typeface="Comic Sans MS"/>
                <a:cs typeface="Comic Sans MS"/>
              </a:rPr>
              <a:t>the </a:t>
            </a:r>
            <a:r>
              <a:rPr sz="3000" b="1" dirty="0">
                <a:latin typeface="Comic Sans MS"/>
                <a:cs typeface="Comic Sans MS"/>
              </a:rPr>
              <a:t>only </a:t>
            </a:r>
            <a:r>
              <a:rPr sz="3000" b="1" spc="-5" dirty="0">
                <a:latin typeface="Comic Sans MS"/>
                <a:cs typeface="Comic Sans MS"/>
              </a:rPr>
              <a:t>country </a:t>
            </a:r>
            <a:r>
              <a:rPr sz="3000" b="1" dirty="0">
                <a:latin typeface="Comic Sans MS"/>
                <a:cs typeface="Comic Sans MS"/>
              </a:rPr>
              <a:t>having </a:t>
            </a:r>
            <a:r>
              <a:rPr sz="3000" b="1" spc="-5" dirty="0">
                <a:solidFill>
                  <a:srgbClr val="C00000"/>
                </a:solidFill>
                <a:latin typeface="Comic Sans MS"/>
                <a:cs typeface="Comic Sans MS"/>
              </a:rPr>
              <a:t>lion </a:t>
            </a:r>
            <a:r>
              <a:rPr sz="3000" b="1" dirty="0">
                <a:solidFill>
                  <a:srgbClr val="C00000"/>
                </a:solidFill>
                <a:latin typeface="Comic Sans MS"/>
                <a:cs typeface="Comic Sans MS"/>
              </a:rPr>
              <a:t>and  </a:t>
            </a:r>
            <a:r>
              <a:rPr sz="3000" b="1" spc="-5" dirty="0">
                <a:solidFill>
                  <a:srgbClr val="C00000"/>
                </a:solidFill>
                <a:latin typeface="Comic Sans MS"/>
                <a:cs typeface="Comic Sans MS"/>
              </a:rPr>
              <a:t>tigers.</a:t>
            </a:r>
            <a:endParaRPr sz="30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solidFill>
                  <a:srgbClr val="6F2F9F"/>
                </a:solidFill>
                <a:latin typeface="Comic Sans MS"/>
                <a:cs typeface="Comic Sans MS"/>
              </a:rPr>
              <a:t>Asiatic </a:t>
            </a:r>
            <a:r>
              <a:rPr sz="2600" b="1" dirty="0">
                <a:solidFill>
                  <a:srgbClr val="6F2F9F"/>
                </a:solidFill>
                <a:latin typeface="Comic Sans MS"/>
                <a:cs typeface="Comic Sans MS"/>
              </a:rPr>
              <a:t>lion </a:t>
            </a:r>
            <a:r>
              <a:rPr sz="2600" b="1" spc="-5" dirty="0">
                <a:latin typeface="Comic Sans MS"/>
                <a:cs typeface="Comic Sans MS"/>
              </a:rPr>
              <a:t>is found </a:t>
            </a:r>
            <a:r>
              <a:rPr sz="2600" b="1" dirty="0">
                <a:solidFill>
                  <a:srgbClr val="006FC0"/>
                </a:solidFill>
                <a:latin typeface="Comic Sans MS"/>
                <a:cs typeface="Comic Sans MS"/>
              </a:rPr>
              <a:t>Gir </a:t>
            </a:r>
            <a:r>
              <a:rPr sz="2600" b="1" spc="-5" dirty="0">
                <a:solidFill>
                  <a:srgbClr val="006FC0"/>
                </a:solidFill>
                <a:latin typeface="Comic Sans MS"/>
                <a:cs typeface="Comic Sans MS"/>
              </a:rPr>
              <a:t>forest in</a:t>
            </a:r>
            <a:r>
              <a:rPr sz="2600" b="1" spc="-8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006FC0"/>
                </a:solidFill>
                <a:latin typeface="Comic Sans MS"/>
                <a:cs typeface="Comic Sans MS"/>
              </a:rPr>
              <a:t>Gujarat.</a:t>
            </a:r>
            <a:endParaRPr sz="2600" dirty="0">
              <a:latin typeface="Comic Sans MS"/>
              <a:cs typeface="Comic Sans MS"/>
            </a:endParaRPr>
          </a:p>
          <a:p>
            <a:pPr marL="756285" marR="5080" lvl="1" indent="-287020">
              <a:lnSpc>
                <a:spcPct val="9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solidFill>
                  <a:srgbClr val="6F2F9F"/>
                </a:solidFill>
                <a:latin typeface="Comic Sans MS"/>
                <a:cs typeface="Comic Sans MS"/>
              </a:rPr>
              <a:t>Tigers </a:t>
            </a:r>
            <a:r>
              <a:rPr sz="2600" b="1" dirty="0">
                <a:latin typeface="Comic Sans MS"/>
                <a:cs typeface="Comic Sans MS"/>
              </a:rPr>
              <a:t>are </a:t>
            </a:r>
            <a:r>
              <a:rPr sz="2600" b="1" spc="-5" dirty="0">
                <a:latin typeface="Comic Sans MS"/>
                <a:cs typeface="Comic Sans MS"/>
              </a:rPr>
              <a:t>found in the forests </a:t>
            </a:r>
            <a:r>
              <a:rPr sz="2600" b="1" dirty="0">
                <a:latin typeface="Comic Sans MS"/>
                <a:cs typeface="Comic Sans MS"/>
              </a:rPr>
              <a:t>of </a:t>
            </a:r>
            <a:r>
              <a:rPr sz="2600" b="1" dirty="0">
                <a:solidFill>
                  <a:srgbClr val="006FC0"/>
                </a:solidFill>
                <a:latin typeface="Comic Sans MS"/>
                <a:cs typeface="Comic Sans MS"/>
              </a:rPr>
              <a:t>Madhya  Pradesh, </a:t>
            </a:r>
            <a:r>
              <a:rPr sz="26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the </a:t>
            </a:r>
            <a:r>
              <a:rPr sz="2600" b="1" dirty="0">
                <a:solidFill>
                  <a:srgbClr val="006FC0"/>
                </a:solidFill>
                <a:latin typeface="Comic Sans MS"/>
                <a:cs typeface="Comic Sans MS"/>
              </a:rPr>
              <a:t>Sundarbans of West Bengal and</a:t>
            </a:r>
            <a:r>
              <a:rPr sz="2600" b="1" spc="-17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the  </a:t>
            </a:r>
            <a:r>
              <a:rPr sz="2600" b="1" dirty="0">
                <a:solidFill>
                  <a:srgbClr val="006FC0"/>
                </a:solidFill>
                <a:latin typeface="Comic Sans MS"/>
                <a:cs typeface="Comic Sans MS"/>
              </a:rPr>
              <a:t>Himalayan</a:t>
            </a:r>
            <a:r>
              <a:rPr sz="2600" b="1" spc="-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omic Sans MS"/>
                <a:cs typeface="Comic Sans MS"/>
              </a:rPr>
              <a:t>region.</a:t>
            </a:r>
            <a:endParaRPr sz="2600" dirty="0">
              <a:latin typeface="Comic Sans MS"/>
              <a:cs typeface="Comic Sans MS"/>
            </a:endParaRPr>
          </a:p>
          <a:p>
            <a:pPr marL="355600" marR="100965" indent="-342900">
              <a:lnSpc>
                <a:spcPct val="9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  <a:tab pos="1132840" algn="l"/>
              </a:tabLst>
            </a:pPr>
            <a:r>
              <a:rPr sz="3000" b="1" dirty="0">
                <a:solidFill>
                  <a:srgbClr val="006FC0"/>
                </a:solidFill>
                <a:latin typeface="Comic Sans MS"/>
                <a:cs typeface="Comic Sans MS"/>
              </a:rPr>
              <a:t>Ladhak’s </a:t>
            </a:r>
            <a:r>
              <a:rPr sz="3000" b="1" spc="-5" dirty="0">
                <a:latin typeface="Comic Sans MS"/>
                <a:cs typeface="Comic Sans MS"/>
              </a:rPr>
              <a:t>freezing cold is </a:t>
            </a:r>
            <a:r>
              <a:rPr sz="3000" b="1" dirty="0">
                <a:latin typeface="Comic Sans MS"/>
                <a:cs typeface="Comic Sans MS"/>
              </a:rPr>
              <a:t>a </a:t>
            </a:r>
            <a:r>
              <a:rPr sz="3000" b="1" spc="-5" dirty="0">
                <a:latin typeface="Comic Sans MS"/>
                <a:cs typeface="Comic Sans MS"/>
              </a:rPr>
              <a:t>home </a:t>
            </a:r>
            <a:r>
              <a:rPr sz="3000" b="1" dirty="0">
                <a:latin typeface="Comic Sans MS"/>
                <a:cs typeface="Comic Sans MS"/>
              </a:rPr>
              <a:t>to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yak,</a:t>
            </a:r>
            <a:r>
              <a:rPr sz="3000" b="1" spc="-8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the 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shaggy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horned wild </a:t>
            </a:r>
            <a:r>
              <a:rPr sz="3000" b="1" spc="-10" dirty="0">
                <a:solidFill>
                  <a:srgbClr val="6F2F9F"/>
                </a:solidFill>
                <a:latin typeface="Comic Sans MS"/>
                <a:cs typeface="Comic Sans MS"/>
              </a:rPr>
              <a:t>ox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the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Tibetan antelope, 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the	bharal wild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sheep, and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the kiang, the  ibex, bear,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snow-leopard and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very rare red 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panda.</a:t>
            </a:r>
            <a:endParaRPr sz="3000" dirty="0">
              <a:latin typeface="Comic Sans MS"/>
              <a:cs typeface="Comic Sans MS"/>
            </a:endParaRPr>
          </a:p>
          <a:p>
            <a:pPr marL="355600" marR="54610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1927860" algn="l"/>
              </a:tabLst>
            </a:pPr>
            <a:r>
              <a:rPr sz="3000" b="1" spc="-5" dirty="0">
                <a:latin typeface="Comic Sans MS"/>
                <a:cs typeface="Comic Sans MS"/>
              </a:rPr>
              <a:t>In </a:t>
            </a:r>
            <a:r>
              <a:rPr sz="3000" b="1" spc="-5" dirty="0">
                <a:solidFill>
                  <a:srgbClr val="006FC0"/>
                </a:solidFill>
                <a:latin typeface="Comic Sans MS"/>
                <a:cs typeface="Comic Sans MS"/>
              </a:rPr>
              <a:t>the rivers, lakes </a:t>
            </a:r>
            <a:r>
              <a:rPr sz="3000" b="1" dirty="0">
                <a:solidFill>
                  <a:srgbClr val="006FC0"/>
                </a:solidFill>
                <a:latin typeface="Comic Sans MS"/>
                <a:cs typeface="Comic Sans MS"/>
              </a:rPr>
              <a:t>and </a:t>
            </a:r>
            <a:r>
              <a:rPr sz="3000" b="1" spc="-5" dirty="0">
                <a:solidFill>
                  <a:srgbClr val="006FC0"/>
                </a:solidFill>
                <a:latin typeface="Comic Sans MS"/>
                <a:cs typeface="Comic Sans MS"/>
              </a:rPr>
              <a:t>coastal </a:t>
            </a:r>
            <a:r>
              <a:rPr sz="3000" b="1" dirty="0">
                <a:solidFill>
                  <a:srgbClr val="006FC0"/>
                </a:solidFill>
                <a:latin typeface="Comic Sans MS"/>
                <a:cs typeface="Comic Sans MS"/>
              </a:rPr>
              <a:t>areas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turtles,	</a:t>
            </a:r>
            <a:r>
              <a:rPr sz="3000" b="1" spc="-10" dirty="0">
                <a:solidFill>
                  <a:srgbClr val="6F2F9F"/>
                </a:solidFill>
                <a:latin typeface="Comic Sans MS"/>
                <a:cs typeface="Comic Sans MS"/>
              </a:rPr>
              <a:t>crocodiles </a:t>
            </a:r>
            <a:r>
              <a:rPr sz="3000" b="1" dirty="0">
                <a:solidFill>
                  <a:srgbClr val="6F2F9F"/>
                </a:solidFill>
                <a:latin typeface="Comic Sans MS"/>
                <a:cs typeface="Comic Sans MS"/>
              </a:rPr>
              <a:t>and </a:t>
            </a:r>
            <a:r>
              <a:rPr sz="3000" b="1" spc="-5" dirty="0">
                <a:solidFill>
                  <a:srgbClr val="6F2F9F"/>
                </a:solidFill>
                <a:latin typeface="Comic Sans MS"/>
                <a:cs typeface="Comic Sans MS"/>
              </a:rPr>
              <a:t>gharials </a:t>
            </a:r>
            <a:r>
              <a:rPr sz="3000" b="1" dirty="0">
                <a:latin typeface="Comic Sans MS"/>
                <a:cs typeface="Comic Sans MS"/>
              </a:rPr>
              <a:t>are</a:t>
            </a:r>
            <a:r>
              <a:rPr sz="3000" b="1" spc="-1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found.</a:t>
            </a:r>
            <a:endParaRPr sz="3000" dirty="0">
              <a:latin typeface="Comic Sans MS"/>
              <a:cs typeface="Comic Sans MS"/>
            </a:endParaRPr>
          </a:p>
          <a:p>
            <a:pPr marL="756285" marR="172720" lvl="1" indent="-287020">
              <a:lnSpc>
                <a:spcPts val="281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omic Sans MS"/>
                <a:cs typeface="Comic Sans MS"/>
              </a:rPr>
              <a:t>Latter is the </a:t>
            </a:r>
            <a:r>
              <a:rPr sz="2600" b="1" dirty="0">
                <a:latin typeface="Comic Sans MS"/>
                <a:cs typeface="Comic Sans MS"/>
              </a:rPr>
              <a:t>only </a:t>
            </a:r>
            <a:r>
              <a:rPr sz="2600" b="1" spc="-5" dirty="0">
                <a:latin typeface="Comic Sans MS"/>
                <a:cs typeface="Comic Sans MS"/>
              </a:rPr>
              <a:t>representative </a:t>
            </a:r>
            <a:r>
              <a:rPr sz="2600" b="1" dirty="0">
                <a:latin typeface="Comic Sans MS"/>
                <a:cs typeface="Comic Sans MS"/>
              </a:rPr>
              <a:t>of a </a:t>
            </a:r>
            <a:r>
              <a:rPr sz="2600" b="1" spc="-5" dirty="0">
                <a:latin typeface="Comic Sans MS"/>
                <a:cs typeface="Comic Sans MS"/>
              </a:rPr>
              <a:t>variety </a:t>
            </a:r>
            <a:r>
              <a:rPr sz="2600" b="1" dirty="0">
                <a:latin typeface="Comic Sans MS"/>
                <a:cs typeface="Comic Sans MS"/>
              </a:rPr>
              <a:t>of  </a:t>
            </a:r>
            <a:r>
              <a:rPr sz="2600" b="1" spc="-5" dirty="0">
                <a:latin typeface="Comic Sans MS"/>
                <a:cs typeface="Comic Sans MS"/>
              </a:rPr>
              <a:t>crocodile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13460" y="6489190"/>
            <a:ext cx="4617720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849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SemiBold SemiConden</vt:lpstr>
      <vt:lpstr>Calibri</vt:lpstr>
      <vt:lpstr>Comic Sans MS</vt:lpstr>
      <vt:lpstr>Office Theme</vt:lpstr>
      <vt:lpstr>MODULE - 2</vt:lpstr>
      <vt:lpstr>TROPICAL THORN FOREST  AND SCRUBS</vt:lpstr>
      <vt:lpstr>MONTANE FOREST</vt:lpstr>
      <vt:lpstr>MANGROVE FOREST</vt:lpstr>
      <vt:lpstr>MEDICINAL PLANTS</vt:lpstr>
      <vt:lpstr>WILDLIFE</vt:lpstr>
      <vt:lpstr>WILDLIFE RESERVES</vt:lpstr>
      <vt:lpstr>WILDLIFE IN INDIA</vt:lpstr>
      <vt:lpstr>PowerPoint Presentation</vt:lpstr>
      <vt:lpstr>SAVE ECOSYSTEM!!!</vt:lpstr>
      <vt:lpstr>STEPS TAKEN BY  GOVERNMENT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Vanshika Arora</dc:creator>
  <cp:lastModifiedBy>balwinder arora</cp:lastModifiedBy>
  <cp:revision>30</cp:revision>
  <dcterms:created xsi:type="dcterms:W3CDTF">2020-10-13T15:06:00Z</dcterms:created>
  <dcterms:modified xsi:type="dcterms:W3CDTF">2020-10-16T15:00:59Z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2020-10-13T00:00:00Z</vt:filetime>
  </property>
</Properties>
</file>